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1" autoAdjust="0"/>
  </p:normalViewPr>
  <p:slideViewPr>
    <p:cSldViewPr>
      <p:cViewPr varScale="1">
        <p:scale>
          <a:sx n="90" d="100"/>
          <a:sy n="90" d="100"/>
        </p:scale>
        <p:origin x="25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145151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570035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94918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85453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4273424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174166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39418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5080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127494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955065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2EF5806-0155-4C30-84B5-3E4AD5B167D6}" type="datetimeFigureOut">
              <a:rPr kumimoji="1" lang="ja-JP" altLang="en-US" smtClean="0"/>
              <a:pPr/>
              <a:t>2018/9/10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69195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F5806-0155-4C30-84B5-3E4AD5B167D6}" type="datetimeFigureOut">
              <a:rPr kumimoji="1" lang="ja-JP" altLang="en-US" smtClean="0"/>
              <a:pPr/>
              <a:t>2018/9/10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D59A66-7A31-49B7-B8E0-28F65C3796CA}" type="slidenum">
              <a:rPr kumimoji="1" lang="ja-JP" altLang="en-US" smtClean="0"/>
              <a:pPr/>
              <a:t>‹#›</a:t>
            </a:fld>
            <a:endParaRPr kumimoji="1" lang="ja-JP" altLang="en-US"/>
          </a:p>
        </p:txBody>
      </p:sp>
    </p:spTree>
    <p:extLst>
      <p:ext uri="{BB962C8B-B14F-4D97-AF65-F5344CB8AC3E}">
        <p14:creationId xmlns:p14="http://schemas.microsoft.com/office/powerpoint/2010/main" val="2581022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36511" y="188640"/>
            <a:ext cx="4465062" cy="648816"/>
          </a:xfrm>
          <a:prstGeom prst="rect">
            <a:avLst/>
          </a:prstGeom>
          <a:noFill/>
          <a:ln w="9525">
            <a:noFill/>
            <a:miter lim="800000"/>
            <a:headEnd/>
            <a:tailEnd/>
          </a:ln>
        </p:spPr>
        <p:txBody>
          <a:bodyPr/>
          <a:lstStyle/>
          <a:p>
            <a:r>
              <a:rPr lang="ja-JP" altLang="en-US" sz="2000" b="1" dirty="0" smtClean="0">
                <a:latin typeface="HG丸ｺﾞｼｯｸM-PRO" pitchFamily="50" charset="-128"/>
                <a:ea typeface="HG丸ｺﾞｼｯｸM-PRO" pitchFamily="50" charset="-128"/>
                <a:cs typeface="ＭＳ Ｐゴシック" charset="-128"/>
              </a:rPr>
              <a:t>様式</a:t>
            </a:r>
            <a:r>
              <a:rPr lang="en-US" altLang="ja-JP" sz="2000" b="1" dirty="0" smtClean="0">
                <a:latin typeface="HG丸ｺﾞｼｯｸM-PRO" pitchFamily="50" charset="-128"/>
                <a:ea typeface="HG丸ｺﾞｼｯｸM-PRO" pitchFamily="50" charset="-128"/>
                <a:cs typeface="ＭＳ Ｐゴシック" charset="-128"/>
              </a:rPr>
              <a:t>2</a:t>
            </a:r>
            <a:r>
              <a:rPr lang="ja-JP" altLang="en-US" sz="2000" b="1" dirty="0" smtClean="0">
                <a:latin typeface="HG丸ｺﾞｼｯｸM-PRO" pitchFamily="50" charset="-128"/>
                <a:ea typeface="HG丸ｺﾞｼｯｸM-PRO" pitchFamily="50" charset="-128"/>
                <a:cs typeface="ＭＳ Ｐゴシック" charset="-128"/>
              </a:rPr>
              <a:t>　課題焦点化シート</a:t>
            </a:r>
            <a:endParaRPr lang="en-US" altLang="ja-JP" sz="2000" b="1" dirty="0">
              <a:latin typeface="HG丸ｺﾞｼｯｸM-PRO" pitchFamily="50" charset="-128"/>
              <a:ea typeface="HG丸ｺﾞｼｯｸM-PRO" pitchFamily="50" charset="-128"/>
              <a:cs typeface="ＭＳ Ｐゴシック" charset="-128"/>
            </a:endParaRPr>
          </a:p>
          <a:p>
            <a:r>
              <a:rPr lang="ja-JP" altLang="en-US" sz="2000" b="1" dirty="0">
                <a:latin typeface="HG丸ｺﾞｼｯｸM-PRO" pitchFamily="50" charset="-128"/>
                <a:ea typeface="HG丸ｺﾞｼｯｸM-PRO" pitchFamily="50" charset="-128"/>
                <a:cs typeface="ＭＳ Ｐゴシック" charset="-128"/>
              </a:rPr>
              <a:t>　　　　　　　　　　　　　　　　　</a:t>
            </a:r>
            <a:endParaRPr lang="ja-JP" altLang="ja-JP" sz="2000" dirty="0">
              <a:ea typeface="HG丸ｺﾞｼｯｸM-PRO" pitchFamily="50" charset="-128"/>
              <a:cs typeface="ＭＳ Ｐゴシック" charset="-128"/>
            </a:endParaRPr>
          </a:p>
        </p:txBody>
      </p:sp>
      <p:sp>
        <p:nvSpPr>
          <p:cNvPr id="2061" name="テキスト ボックス 14"/>
          <p:cNvSpPr txBox="1">
            <a:spLocks noChangeArrowheads="1"/>
          </p:cNvSpPr>
          <p:nvPr/>
        </p:nvSpPr>
        <p:spPr bwMode="auto">
          <a:xfrm>
            <a:off x="7188150" y="6600462"/>
            <a:ext cx="1908175" cy="230832"/>
          </a:xfrm>
          <a:prstGeom prst="rect">
            <a:avLst/>
          </a:prstGeom>
          <a:noFill/>
          <a:ln w="9525">
            <a:noFill/>
            <a:miter lim="800000"/>
            <a:headEnd/>
            <a:tailEnd/>
          </a:ln>
        </p:spPr>
        <p:txBody>
          <a:bodyPr>
            <a:spAutoFit/>
          </a:bodyPr>
          <a:lstStyle/>
          <a:p>
            <a:pPr algn="r"/>
            <a:r>
              <a:rPr lang="ja-JP" altLang="en-US" sz="900" dirty="0" smtClean="0"/>
              <a:t>公益社団法人　日本</a:t>
            </a:r>
            <a:r>
              <a:rPr lang="ja-JP" altLang="en-US" sz="900" dirty="0"/>
              <a:t>看護</a:t>
            </a:r>
            <a:r>
              <a:rPr lang="ja-JP" altLang="en-US" sz="900" dirty="0" smtClean="0"/>
              <a:t>協会</a:t>
            </a:r>
            <a:endParaRPr lang="ja-JP" altLang="en-US" sz="900" dirty="0"/>
          </a:p>
        </p:txBody>
      </p:sp>
      <p:sp>
        <p:nvSpPr>
          <p:cNvPr id="22" name="テキスト ボックス 21"/>
          <p:cNvSpPr txBox="1"/>
          <p:nvPr/>
        </p:nvSpPr>
        <p:spPr>
          <a:xfrm>
            <a:off x="-36512" y="0"/>
            <a:ext cx="5076056" cy="215444"/>
          </a:xfrm>
          <a:prstGeom prst="rect">
            <a:avLst/>
          </a:prstGeom>
          <a:noFill/>
        </p:spPr>
        <p:txBody>
          <a:bodyPr wrap="square" rtlCol="0">
            <a:spAutoFit/>
          </a:bodyPr>
          <a:lstStyle/>
          <a:p>
            <a:r>
              <a:rPr lang="ja-JP" altLang="en-US" sz="800" dirty="0" smtClean="0"/>
              <a:t>平成</a:t>
            </a:r>
            <a:r>
              <a:rPr lang="en-US" altLang="ja-JP" sz="800" dirty="0"/>
              <a:t>28</a:t>
            </a:r>
            <a:r>
              <a:rPr lang="ja-JP" altLang="en-US" sz="800" dirty="0" smtClean="0"/>
              <a:t>年度厚生労働省先駆的保健活動交流推進事業　統括保健師人材育成プログラム</a:t>
            </a:r>
            <a:endParaRPr kumimoji="1" lang="ja-JP" altLang="en-US" sz="800" dirty="0"/>
          </a:p>
        </p:txBody>
      </p:sp>
      <p:sp>
        <p:nvSpPr>
          <p:cNvPr id="11" name="テキスト ボックス 10"/>
          <p:cNvSpPr txBox="1"/>
          <p:nvPr/>
        </p:nvSpPr>
        <p:spPr>
          <a:xfrm>
            <a:off x="0" y="620688"/>
            <a:ext cx="9144000" cy="369332"/>
          </a:xfrm>
          <a:prstGeom prst="rect">
            <a:avLst/>
          </a:prstGeom>
          <a:noFill/>
        </p:spPr>
        <p:txBody>
          <a:bodyPr wrap="square" rtlCol="0">
            <a:spAutoFit/>
          </a:bodyPr>
          <a:lstStyle/>
          <a:p>
            <a:r>
              <a:rPr lang="ja-JP" altLang="en-US" sz="900" b="1" dirty="0" smtClean="0"/>
              <a:t>統括保健師の役割・機能：①部所横断的な調整による地域の健康課題や優先度の明確化、②保健師の人材育成、③専門職</a:t>
            </a:r>
            <a:r>
              <a:rPr lang="en-US" altLang="ja-JP" sz="900" b="1" dirty="0" smtClean="0"/>
              <a:t>(</a:t>
            </a:r>
            <a:r>
              <a:rPr lang="ja-JP" altLang="en-US" sz="900" b="1" dirty="0" smtClean="0"/>
              <a:t>保健師</a:t>
            </a:r>
            <a:r>
              <a:rPr lang="en-US" altLang="ja-JP" sz="900" b="1" dirty="0" smtClean="0"/>
              <a:t>)</a:t>
            </a:r>
            <a:r>
              <a:rPr lang="ja-JP" altLang="en-US" sz="900" b="1" dirty="0" smtClean="0"/>
              <a:t>としての視点からの保健師配置等に関する意見具申</a:t>
            </a:r>
            <a:endParaRPr lang="en-US" altLang="ja-JP" sz="900" b="1" dirty="0" smtClean="0"/>
          </a:p>
          <a:p>
            <a:r>
              <a:rPr lang="ja-JP" altLang="en-US" sz="900" b="1" dirty="0"/>
              <a:t>　</a:t>
            </a:r>
            <a:r>
              <a:rPr lang="ja-JP" altLang="en-US" sz="900" b="1" dirty="0" smtClean="0"/>
              <a:t>　　　　　　　　　　　 </a:t>
            </a:r>
            <a:endParaRPr kumimoji="1" lang="ja-JP" altLang="en-US" sz="900" b="1" dirty="0"/>
          </a:p>
        </p:txBody>
      </p:sp>
      <p:sp>
        <p:nvSpPr>
          <p:cNvPr id="3" name="テキスト ボックス 2"/>
          <p:cNvSpPr txBox="1"/>
          <p:nvPr/>
        </p:nvSpPr>
        <p:spPr>
          <a:xfrm>
            <a:off x="0" y="6525344"/>
            <a:ext cx="5796136" cy="338554"/>
          </a:xfrm>
          <a:prstGeom prst="rect">
            <a:avLst/>
          </a:prstGeom>
          <a:noFill/>
        </p:spPr>
        <p:txBody>
          <a:bodyPr wrap="square" rtlCol="0">
            <a:spAutoFit/>
          </a:bodyPr>
          <a:lstStyle/>
          <a:p>
            <a:r>
              <a:rPr kumimoji="1" lang="en-US" altLang="ja-JP" sz="800" dirty="0" smtClean="0"/>
              <a:t>※A</a:t>
            </a:r>
            <a:r>
              <a:rPr kumimoji="1" lang="ja-JP" altLang="en-US" sz="800" dirty="0" smtClean="0"/>
              <a:t>～</a:t>
            </a:r>
            <a:r>
              <a:rPr kumimoji="1" lang="en-US" altLang="ja-JP" sz="800" dirty="0" smtClean="0"/>
              <a:t>F</a:t>
            </a:r>
            <a:r>
              <a:rPr kumimoji="1" lang="ja-JP" altLang="en-US" sz="800" dirty="0" smtClean="0"/>
              <a:t>は自己評価シート「本研修の目標・下位目標」と連動しています。　　　　　</a:t>
            </a:r>
            <a:r>
              <a:rPr kumimoji="1" lang="en-US" altLang="ja-JP" sz="800" dirty="0" smtClean="0"/>
              <a:t>※</a:t>
            </a:r>
            <a:r>
              <a:rPr kumimoji="1" lang="ja-JP" altLang="en-US" sz="800" dirty="0" smtClean="0"/>
              <a:t>枚数制限はございません。</a:t>
            </a:r>
            <a:endParaRPr kumimoji="1" lang="en-US" altLang="ja-JP" sz="800" dirty="0" smtClean="0"/>
          </a:p>
          <a:p>
            <a:r>
              <a:rPr lang="en-US" altLang="ja-JP" sz="800" dirty="0" smtClean="0"/>
              <a:t>※</a:t>
            </a:r>
            <a:r>
              <a:rPr lang="ja-JP" altLang="en-US" sz="800" dirty="0" smtClean="0"/>
              <a:t>次期統括保健師の方は、統括保健師を補佐したり、近々「統括保健師になる」と</a:t>
            </a:r>
            <a:r>
              <a:rPr lang="ja-JP" altLang="en-US" sz="800" smtClean="0"/>
              <a:t>いう立場と</a:t>
            </a:r>
            <a:r>
              <a:rPr lang="ja-JP" altLang="en-US" sz="800" dirty="0" smtClean="0"/>
              <a:t>してご記入ください。</a:t>
            </a:r>
            <a:endParaRPr kumimoji="1" lang="ja-JP" altLang="en-US" sz="800" dirty="0"/>
          </a:p>
        </p:txBody>
      </p:sp>
      <p:graphicFrame>
        <p:nvGraphicFramePr>
          <p:cNvPr id="6" name="表 5"/>
          <p:cNvGraphicFramePr>
            <a:graphicFrameLocks noGrp="1"/>
          </p:cNvGraphicFramePr>
          <p:nvPr>
            <p:extLst>
              <p:ext uri="{D42A27DB-BD31-4B8C-83A1-F6EECF244321}">
                <p14:modId xmlns:p14="http://schemas.microsoft.com/office/powerpoint/2010/main" val="1951066415"/>
              </p:ext>
            </p:extLst>
          </p:nvPr>
        </p:nvGraphicFramePr>
        <p:xfrm>
          <a:off x="143509" y="964168"/>
          <a:ext cx="8820983" cy="5552356"/>
        </p:xfrm>
        <a:graphic>
          <a:graphicData uri="http://schemas.openxmlformats.org/drawingml/2006/table">
            <a:tbl>
              <a:tblPr/>
              <a:tblGrid>
                <a:gridCol w="392231"/>
                <a:gridCol w="418086"/>
                <a:gridCol w="1335111"/>
                <a:gridCol w="1335111"/>
                <a:gridCol w="1335111"/>
                <a:gridCol w="1335111"/>
                <a:gridCol w="1335111"/>
                <a:gridCol w="1335111"/>
              </a:tblGrid>
              <a:tr h="184697">
                <a:tc rowSpan="2">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rowSpan="2">
                  <a:txBody>
                    <a:bodyPr/>
                    <a:lstStyle/>
                    <a:p>
                      <a:pPr algn="ctr" fontAlgn="ctr"/>
                      <a:endPar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gridSpan="6">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統括保健師としての役割・機能の発揮</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973331">
                <a:tc vMerge="1">
                  <a:txBody>
                    <a:bodyPr/>
                    <a:lstStyle/>
                    <a:p>
                      <a:endParaRPr kumimoji="1" lang="ja-JP" altLang="en-US"/>
                    </a:p>
                  </a:txBody>
                  <a:tcPr/>
                </a:tc>
                <a:tc vMerge="1">
                  <a:txBody>
                    <a:bodyPr/>
                    <a:lstStyle/>
                    <a:p>
                      <a:endParaRPr kumimoji="1" lang="ja-JP" altLang="en-US"/>
                    </a:p>
                  </a:txBody>
                  <a:tcPr/>
                </a:tc>
                <a:tc>
                  <a:txBody>
                    <a:bodyPr/>
                    <a:lstStyle/>
                    <a:p>
                      <a:pPr algn="l" fontAlgn="t"/>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Ａ：統括保健師の</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役割・機能の理解を得ることについて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Ｂ：地域全体の健康課題の明確化や事業の優先度決定を行うために必要な体制を</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整えることについて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C</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：「地域全体の健康課題」「保健活動の優先度」を政策・施策、事業化の決定ルート（ライン上）にのせるための</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調整について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D</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：個々の保健師の専門性を育むために</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、成長</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に合わせた適材適所への配置、今後経験すべき</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業務について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E</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：計画的なジョブローテーションを</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含む、</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人材</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育成の推進について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t"/>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F</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：先を</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見据えた、</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保健師確保や配置</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、計画的</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な</a:t>
                      </a:r>
                      <a:r>
                        <a:rPr lang="ja-JP" altLang="en-US" sz="10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採用への関与について</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333275">
                <a:tc rowSpan="2">
                  <a:txBody>
                    <a:bodyPr/>
                    <a:lstStyle/>
                    <a:p>
                      <a:pPr algn="l"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１．</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F</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の実施状況を整理する</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できていること</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0539">
                <a:tc vMerge="1">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できていないこと</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18000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0514">
                <a:tc gridSpan="2">
                  <a:txBody>
                    <a:bodyPr/>
                    <a:lstStyle/>
                    <a:p>
                      <a:pPr algn="just"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２</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上記１．の「できていないこと」を改善するために統括保健師の私がやるべきこと</a:t>
                      </a:r>
                      <a:endPar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algn="just" fontAlgn="ct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課題</a:t>
                      </a:r>
                      <a:r>
                        <a:rPr lang="en-US" altLang="ja-JP"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6" name="下矢印 55"/>
          <p:cNvSpPr/>
          <p:nvPr/>
        </p:nvSpPr>
        <p:spPr>
          <a:xfrm>
            <a:off x="6825702" y="4647457"/>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7" name="下矢印 56"/>
          <p:cNvSpPr/>
          <p:nvPr/>
        </p:nvSpPr>
        <p:spPr>
          <a:xfrm>
            <a:off x="8172400" y="4647457"/>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8" name="下矢印 57"/>
          <p:cNvSpPr/>
          <p:nvPr/>
        </p:nvSpPr>
        <p:spPr>
          <a:xfrm>
            <a:off x="5508104" y="4647457"/>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9" name="下矢印 58"/>
          <p:cNvSpPr/>
          <p:nvPr/>
        </p:nvSpPr>
        <p:spPr>
          <a:xfrm>
            <a:off x="4161406" y="4653136"/>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0" name="下矢印 59"/>
          <p:cNvSpPr/>
          <p:nvPr/>
        </p:nvSpPr>
        <p:spPr>
          <a:xfrm>
            <a:off x="2865262" y="4647457"/>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1" name="下矢印 60"/>
          <p:cNvSpPr/>
          <p:nvPr/>
        </p:nvSpPr>
        <p:spPr>
          <a:xfrm>
            <a:off x="1497110" y="4653136"/>
            <a:ext cx="194570" cy="149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8" name="Text Box 2"/>
          <p:cNvSpPr txBox="1">
            <a:spLocks noChangeArrowheads="1"/>
          </p:cNvSpPr>
          <p:nvPr/>
        </p:nvSpPr>
        <p:spPr bwMode="auto">
          <a:xfrm>
            <a:off x="4145451" y="-17947"/>
            <a:ext cx="5110406" cy="676783"/>
          </a:xfrm>
          <a:prstGeom prst="rect">
            <a:avLst/>
          </a:prstGeom>
          <a:noFill/>
          <a:ln w="9525">
            <a:noFill/>
            <a:miter lim="800000"/>
            <a:headEnd/>
            <a:tailEnd/>
          </a:ln>
        </p:spPr>
        <p:txBody>
          <a:bodyPr/>
          <a:lstStyle/>
          <a:p>
            <a:r>
              <a:rPr lang="ja-JP" altLang="en-US" sz="1100" b="1" dirty="0">
                <a:latin typeface="HG丸ｺﾞｼｯｸM-PRO" pitchFamily="50" charset="-128"/>
                <a:ea typeface="HG丸ｺﾞｼｯｸM-PRO" pitchFamily="50" charset="-128"/>
                <a:cs typeface="ＭＳ Ｐゴシック" charset="-128"/>
              </a:rPr>
              <a:t>記</a:t>
            </a:r>
            <a:r>
              <a:rPr lang="ja-JP" altLang="en-US" sz="1100" b="1" dirty="0" smtClean="0">
                <a:latin typeface="HG丸ｺﾞｼｯｸM-PRO" pitchFamily="50" charset="-128"/>
                <a:ea typeface="HG丸ｺﾞｼｯｸM-PRO" pitchFamily="50" charset="-128"/>
                <a:cs typeface="ＭＳ Ｐゴシック" charset="-128"/>
              </a:rPr>
              <a:t>入日：平成</a:t>
            </a:r>
            <a:r>
              <a:rPr lang="en-US" altLang="ja-JP" sz="1100" b="1" dirty="0" smtClean="0">
                <a:latin typeface="HG丸ｺﾞｼｯｸM-PRO" pitchFamily="50" charset="-128"/>
                <a:ea typeface="HG丸ｺﾞｼｯｸM-PRO" pitchFamily="50" charset="-128"/>
                <a:cs typeface="ＭＳ Ｐゴシック" charset="-128"/>
              </a:rPr>
              <a:t>28</a:t>
            </a:r>
            <a:r>
              <a:rPr lang="ja-JP" altLang="en-US" sz="1100" b="1" dirty="0" smtClean="0">
                <a:latin typeface="HG丸ｺﾞｼｯｸM-PRO" pitchFamily="50" charset="-128"/>
                <a:ea typeface="HG丸ｺﾞｼｯｸM-PRO" pitchFamily="50" charset="-128"/>
                <a:cs typeface="ＭＳ Ｐゴシック" charset="-128"/>
              </a:rPr>
              <a:t>年</a:t>
            </a:r>
            <a:r>
              <a:rPr lang="ja-JP" altLang="en-US" sz="1100" b="1" dirty="0">
                <a:latin typeface="HG丸ｺﾞｼｯｸM-PRO" pitchFamily="50" charset="-128"/>
                <a:ea typeface="HG丸ｺﾞｼｯｸM-PRO" pitchFamily="50" charset="-128"/>
                <a:cs typeface="ＭＳ Ｐゴシック" charset="-128"/>
              </a:rPr>
              <a:t>　　月　　</a:t>
            </a:r>
            <a:r>
              <a:rPr lang="ja-JP" altLang="en-US" sz="1100" b="1" dirty="0" smtClean="0">
                <a:latin typeface="HG丸ｺﾞｼｯｸM-PRO" pitchFamily="50" charset="-128"/>
                <a:ea typeface="HG丸ｺﾞｼｯｸM-PRO" pitchFamily="50" charset="-128"/>
                <a:cs typeface="ＭＳ Ｐゴシック" charset="-128"/>
              </a:rPr>
              <a:t>日　   参加形態 ：統括・次期統括  　</a:t>
            </a:r>
            <a:endParaRPr lang="en-US" altLang="ja-JP" sz="1100" b="1" dirty="0" smtClean="0">
              <a:latin typeface="HG丸ｺﾞｼｯｸM-PRO" pitchFamily="50" charset="-128"/>
              <a:ea typeface="HG丸ｺﾞｼｯｸM-PRO" pitchFamily="50" charset="-128"/>
              <a:cs typeface="ＭＳ Ｐゴシック" charset="-128"/>
            </a:endParaRPr>
          </a:p>
          <a:p>
            <a:r>
              <a:rPr lang="en-US" altLang="ja-JP" sz="1100" b="1" dirty="0" smtClean="0">
                <a:latin typeface="HG丸ｺﾞｼｯｸM-PRO" pitchFamily="50" charset="-128"/>
                <a:ea typeface="HG丸ｺﾞｼｯｸM-PRO" pitchFamily="50" charset="-128"/>
                <a:cs typeface="ＭＳ Ｐゴシック" charset="-128"/>
              </a:rPr>
              <a:t>  I</a:t>
            </a:r>
            <a:r>
              <a:rPr lang="ja-JP" altLang="en-US" sz="1100" b="1" dirty="0" smtClean="0">
                <a:latin typeface="HG丸ｺﾞｼｯｸM-PRO" pitchFamily="50" charset="-128"/>
                <a:ea typeface="HG丸ｺﾞｼｯｸM-PRO" pitchFamily="50" charset="-128"/>
                <a:cs typeface="ＭＳ Ｐゴシック" charset="-128"/>
              </a:rPr>
              <a:t> </a:t>
            </a:r>
            <a:r>
              <a:rPr lang="en-US" altLang="ja-JP" sz="1100" b="1" dirty="0" smtClean="0">
                <a:latin typeface="HG丸ｺﾞｼｯｸM-PRO" pitchFamily="50" charset="-128"/>
                <a:ea typeface="HG丸ｺﾞｼｯｸM-PRO" pitchFamily="50" charset="-128"/>
                <a:cs typeface="ＭＳ Ｐゴシック" charset="-128"/>
              </a:rPr>
              <a:t>D</a:t>
            </a:r>
            <a:r>
              <a:rPr lang="ja-JP" altLang="en-US" sz="1100" b="1" dirty="0" smtClean="0">
                <a:latin typeface="HG丸ｺﾞｼｯｸM-PRO" pitchFamily="50" charset="-128"/>
                <a:ea typeface="HG丸ｺﾞｼｯｸM-PRO" pitchFamily="50" charset="-128"/>
                <a:cs typeface="ＭＳ Ｐゴシック" charset="-128"/>
              </a:rPr>
              <a:t>　：　　　　　　　　　　　　 グループ ：</a:t>
            </a:r>
            <a:endParaRPr lang="en-US" altLang="ja-JP" sz="1100" b="1" dirty="0" smtClean="0">
              <a:latin typeface="HG丸ｺﾞｼｯｸM-PRO" pitchFamily="50" charset="-128"/>
              <a:ea typeface="HG丸ｺﾞｼｯｸM-PRO" pitchFamily="50" charset="-128"/>
              <a:cs typeface="ＭＳ Ｐゴシック" charset="-128"/>
            </a:endParaRPr>
          </a:p>
          <a:p>
            <a:r>
              <a:rPr lang="ja-JP" altLang="en-US" sz="1100" b="1" dirty="0" smtClean="0">
                <a:latin typeface="HG丸ｺﾞｼｯｸM-PRO" pitchFamily="50" charset="-128"/>
                <a:ea typeface="HG丸ｺﾞｼｯｸM-PRO" pitchFamily="50" charset="-128"/>
                <a:cs typeface="ＭＳ Ｐゴシック" charset="-128"/>
              </a:rPr>
              <a:t>所　属：　　　　　      　　　　　 氏</a:t>
            </a:r>
            <a:r>
              <a:rPr lang="ja-JP" altLang="en-US" sz="1100" b="1" dirty="0">
                <a:latin typeface="HG丸ｺﾞｼｯｸM-PRO" pitchFamily="50" charset="-128"/>
                <a:ea typeface="HG丸ｺﾞｼｯｸM-PRO" pitchFamily="50" charset="-128"/>
                <a:cs typeface="ＭＳ Ｐゴシック" charset="-128"/>
              </a:rPr>
              <a:t>　 </a:t>
            </a:r>
            <a:r>
              <a:rPr lang="ja-JP" altLang="en-US" sz="1100" b="1" dirty="0" smtClean="0">
                <a:latin typeface="HG丸ｺﾞｼｯｸM-PRO" pitchFamily="50" charset="-128"/>
                <a:ea typeface="HG丸ｺﾞｼｯｸM-PRO" pitchFamily="50" charset="-128"/>
                <a:cs typeface="ＭＳ Ｐゴシック" charset="-128"/>
              </a:rPr>
              <a:t> 名  ：</a:t>
            </a:r>
            <a:endParaRPr lang="en-US" altLang="ja-JP" sz="1100" b="1" dirty="0" smtClean="0">
              <a:latin typeface="HG丸ｺﾞｼｯｸM-PRO" pitchFamily="50" charset="-128"/>
              <a:ea typeface="HG丸ｺﾞｼｯｸM-PRO" pitchFamily="50" charset="-128"/>
              <a:cs typeface="ＭＳ Ｐゴシック" charset="-128"/>
            </a:endParaRPr>
          </a:p>
          <a:p>
            <a:pPr>
              <a:lnSpc>
                <a:spcPts val="1000"/>
              </a:lnSpc>
            </a:pPr>
            <a:r>
              <a:rPr lang="en-US" altLang="ja-JP" sz="500" b="1" dirty="0" smtClean="0">
                <a:latin typeface="HG丸ｺﾞｼｯｸM-PRO" pitchFamily="50" charset="-128"/>
                <a:ea typeface="HG丸ｺﾞｼｯｸM-PRO" pitchFamily="50" charset="-128"/>
                <a:cs typeface="ＭＳ Ｐゴシック" charset="-128"/>
              </a:rPr>
              <a:t>(※</a:t>
            </a:r>
            <a:r>
              <a:rPr lang="ja-JP" altLang="en-US" sz="500" b="1" dirty="0" smtClean="0">
                <a:latin typeface="HG丸ｺﾞｼｯｸM-PRO" pitchFamily="50" charset="-128"/>
                <a:ea typeface="HG丸ｺﾞｼｯｸM-PRO" pitchFamily="50" charset="-128"/>
                <a:cs typeface="ＭＳ Ｐゴシック" charset="-128"/>
              </a:rPr>
              <a:t>市町村名も記入</a:t>
            </a:r>
            <a:r>
              <a:rPr lang="en-US" altLang="ja-JP" sz="500" b="1" dirty="0" smtClean="0">
                <a:latin typeface="HG丸ｺﾞｼｯｸM-PRO" pitchFamily="50" charset="-128"/>
                <a:ea typeface="HG丸ｺﾞｼｯｸM-PRO" pitchFamily="50" charset="-128"/>
                <a:cs typeface="ＭＳ Ｐゴシック" charset="-128"/>
              </a:rPr>
              <a:t>)</a:t>
            </a:r>
            <a:r>
              <a:rPr lang="ja-JP" altLang="en-US" sz="1100" b="1" u="sng" dirty="0" smtClean="0">
                <a:latin typeface="HG丸ｺﾞｼｯｸM-PRO" pitchFamily="50" charset="-128"/>
                <a:ea typeface="HG丸ｺﾞｼｯｸM-PRO" pitchFamily="50" charset="-128"/>
                <a:cs typeface="ＭＳ Ｐゴシック" charset="-128"/>
              </a:rPr>
              <a:t>　　　　　　　　　　　　</a:t>
            </a:r>
            <a:endParaRPr lang="ja-JP" altLang="ja-JP" sz="1100" u="sng" dirty="0">
              <a:ea typeface="HG丸ｺﾞｼｯｸM-PRO" pitchFamily="50" charset="-128"/>
              <a:cs typeface="ＭＳ Ｐゴシック" charset="-128"/>
            </a:endParaRPr>
          </a:p>
          <a:p>
            <a:r>
              <a:rPr lang="ja-JP" altLang="en-US" sz="1100" b="1" dirty="0">
                <a:latin typeface="HG丸ｺﾞｼｯｸM-PRO" pitchFamily="50" charset="-128"/>
                <a:ea typeface="HG丸ｺﾞｼｯｸM-PRO" pitchFamily="50" charset="-128"/>
                <a:cs typeface="ＭＳ Ｐゴシック" charset="-128"/>
              </a:rPr>
              <a:t>　　</a:t>
            </a:r>
            <a:endParaRPr lang="ja-JP" altLang="ja-JP" sz="1100" dirty="0">
              <a:ea typeface="HG丸ｺﾞｼｯｸM-PRO" pitchFamily="50" charset="-128"/>
              <a:cs typeface="ＭＳ Ｐゴシック"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280</Words>
  <Application>Microsoft Office PowerPoint</Application>
  <PresentationFormat>画面に合わせる (4:3)</PresentationFormat>
  <Paragraphs>38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2018-09-10T00:10:34Z</dcterms:created>
  <dcterms:modified xsi:type="dcterms:W3CDTF">2018-09-10T00:10:39Z</dcterms:modified>
</cp:coreProperties>
</file>