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12801600" cy="9601200" type="A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279525" indent="-36512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919288" indent="-547688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559050" indent="-73025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CC"/>
    <a:srgbClr val="FFE5FF"/>
    <a:srgbClr val="FFCCFF"/>
    <a:srgbClr val="CCECFF"/>
    <a:srgbClr val="FFBDFF"/>
    <a:srgbClr val="A2CDF4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0920" autoAdjust="0"/>
  </p:normalViewPr>
  <p:slideViewPr>
    <p:cSldViewPr>
      <p:cViewPr varScale="1">
        <p:scale>
          <a:sx n="67" d="100"/>
          <a:sy n="67" d="100"/>
        </p:scale>
        <p:origin x="312" y="7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184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5BCE54F5-A91E-4924-B714-DE2B886D07EB}" type="datetimeFigureOut">
              <a:rPr lang="ja-JP" altLang="en-US"/>
              <a:pPr>
                <a:defRPr/>
              </a:pPr>
              <a:t>2017/8/31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0E3E94-6488-4E71-94F9-00BA1A01A3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881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3FB6E-99F2-4F34-8ABF-753158D0DE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34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7B9B9-8FB9-4C45-A9D9-7BF6AE05A1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0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853440"/>
            <a:ext cx="2720340" cy="768096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60121" y="853440"/>
            <a:ext cx="7947660" cy="768096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2F0A4-5D98-4A1E-BC87-9C0C7BAC8A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DB486-8620-4B15-BE99-B52774D6A9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238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0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1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11709-6905-4FC6-A8C7-BAF938DBF2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08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7C747-0FD3-4212-B4AB-53E2FFB0EA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8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1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E08C6-CE22-4858-8681-FAF5143DB9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89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F0F12-A1BD-416A-ADFD-74D7C39C49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81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366D3-DB07-4482-A08E-0569073C7C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891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1" cy="81943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9" cy="656748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16E3E-277E-4504-9FAE-4714A4837A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87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6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DFBFE-7838-444E-B4CE-19C7C8FA81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620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54075"/>
            <a:ext cx="108807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2773363"/>
            <a:ext cx="10880725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438" y="8747125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>
              <a:defRPr dirty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7125"/>
            <a:ext cx="4054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defRPr dirty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7125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53073F76-DBD7-4279-B1BD-FCCD0DDE9E7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64008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128016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92024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256032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19088" algn="l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39963" indent="-319088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79725" indent="-319088" algn="l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52044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416052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80060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544068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Line 87"/>
          <p:cNvSpPr>
            <a:spLocks noChangeShapeType="1"/>
          </p:cNvSpPr>
          <p:nvPr/>
        </p:nvSpPr>
        <p:spPr bwMode="auto">
          <a:xfrm flipH="1">
            <a:off x="8129588" y="3287713"/>
            <a:ext cx="0" cy="93662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71" name="Line 87"/>
          <p:cNvSpPr>
            <a:spLocks noChangeShapeType="1"/>
          </p:cNvSpPr>
          <p:nvPr/>
        </p:nvSpPr>
        <p:spPr bwMode="auto">
          <a:xfrm>
            <a:off x="3232150" y="4224338"/>
            <a:ext cx="0" cy="530542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281" name="Line 88"/>
          <p:cNvSpPr>
            <a:spLocks noChangeShapeType="1"/>
          </p:cNvSpPr>
          <p:nvPr/>
        </p:nvSpPr>
        <p:spPr bwMode="auto">
          <a:xfrm flipV="1">
            <a:off x="3448050" y="2279650"/>
            <a:ext cx="74898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288" name="テキスト ボックス 287"/>
          <p:cNvSpPr txBox="1"/>
          <p:nvPr/>
        </p:nvSpPr>
        <p:spPr>
          <a:xfrm>
            <a:off x="207963" y="4079875"/>
            <a:ext cx="3024187" cy="251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・</a:t>
            </a:r>
            <a:r>
              <a:rPr lang="ja-JP" altLang="en-US" sz="1050" dirty="0">
                <a:latin typeface="+mn-ea"/>
                <a:ea typeface="+mn-ea"/>
              </a:rPr>
              <a:t>企画　 　 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solidFill>
                  <a:schemeClr val="accent6"/>
                </a:solidFill>
                <a:latin typeface="+mn-ea"/>
                <a:ea typeface="+mn-ea"/>
              </a:rPr>
              <a:t>　　　</a:t>
            </a:r>
            <a:r>
              <a:rPr lang="ja-JP" altLang="en-US" sz="1050" dirty="0">
                <a:latin typeface="+mn-ea"/>
                <a:ea typeface="+mn-ea"/>
              </a:rPr>
              <a:t>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en-US" altLang="ja-JP" sz="1050" b="1" dirty="0">
                <a:latin typeface="+mn-ea"/>
                <a:ea typeface="+mn-ea"/>
              </a:rPr>
              <a:t>〈</a:t>
            </a:r>
            <a:r>
              <a:rPr lang="ja-JP" altLang="en-US" sz="1050" b="1" dirty="0">
                <a:latin typeface="+mn-ea"/>
                <a:ea typeface="+mn-ea"/>
              </a:rPr>
              <a:t>情報収集および</a:t>
            </a:r>
            <a:r>
              <a:rPr lang="ja-JP" altLang="en-US" sz="1050" b="1" dirty="0">
                <a:latin typeface="+mn-ea"/>
                <a:ea typeface="+mn-ea"/>
              </a:rPr>
              <a:t>対象者の</a:t>
            </a:r>
            <a:r>
              <a:rPr lang="ja-JP" altLang="en-US" sz="1050" b="1" dirty="0">
                <a:latin typeface="+mn-ea"/>
                <a:ea typeface="+mn-ea"/>
              </a:rPr>
              <a:t>決定</a:t>
            </a:r>
            <a:r>
              <a:rPr lang="en-US" altLang="ja-JP" sz="1050" b="1" dirty="0">
                <a:latin typeface="+mn-ea"/>
                <a:ea typeface="+mn-ea"/>
              </a:rPr>
              <a:t>〉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○基本チェックリストの配布</a:t>
            </a: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回収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・勧奨</a:t>
            </a:r>
            <a:r>
              <a:rPr lang="ja-JP" altLang="en-US" sz="800" dirty="0">
                <a:latin typeface="+mn-ea"/>
                <a:ea typeface="+mn-ea"/>
              </a:rPr>
              <a:t>（対象者抽出、発送等）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（</a:t>
            </a:r>
            <a:r>
              <a:rPr lang="ja-JP" altLang="en-US" sz="1050" dirty="0">
                <a:latin typeface="+mn-ea"/>
                <a:ea typeface="ＭＳ Ｐゴシック" charset="-128"/>
              </a:rPr>
              <a:t>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・調整　 </a:t>
            </a:r>
            <a:r>
              <a:rPr lang="ja-JP" altLang="en-US" sz="1050" dirty="0">
                <a:latin typeface="+mn-ea"/>
                <a:ea typeface="+mn-ea"/>
              </a:rPr>
              <a:t>　 </a:t>
            </a:r>
            <a:r>
              <a:rPr lang="ja-JP" altLang="en-US" sz="1050" dirty="0">
                <a:latin typeface="+mn-ea"/>
                <a:ea typeface="ＭＳ Ｐゴシック" charset="-128"/>
              </a:rPr>
              <a:t>（</a:t>
            </a:r>
            <a:r>
              <a:rPr lang="ja-JP" altLang="en-US" sz="1050" dirty="0">
                <a:latin typeface="+mn-ea"/>
                <a:ea typeface="ＭＳ Ｐゴシック" charset="-128"/>
              </a:rPr>
              <a:t>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）時間</a:t>
            </a:r>
            <a:endParaRPr lang="en-US" altLang="ja-JP" sz="105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・配布  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</a:t>
            </a:r>
            <a:r>
              <a:rPr lang="ja-JP" altLang="en-US" sz="1050" dirty="0">
                <a:solidFill>
                  <a:schemeClr val="accent6"/>
                </a:solidFill>
                <a:latin typeface="+mn-ea"/>
                <a:ea typeface="ＭＳ Ｐゴシック" charset="-128"/>
              </a:rPr>
              <a:t>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・回収 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solidFill>
                  <a:schemeClr val="accent6"/>
                </a:solidFill>
                <a:latin typeface="+mn-ea"/>
                <a:ea typeface="+mn-ea"/>
              </a:rPr>
              <a:t>　　</a:t>
            </a:r>
            <a:r>
              <a:rPr lang="ja-JP" altLang="en-US" sz="1050" dirty="0">
                <a:latin typeface="+mn-ea"/>
                <a:ea typeface="+mn-ea"/>
              </a:rPr>
              <a:t>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年（</a:t>
            </a:r>
            <a:r>
              <a:rPr lang="ja-JP" altLang="en-US" sz="1050" dirty="0">
                <a:latin typeface="+mn-ea"/>
                <a:ea typeface="+mn-ea"/>
              </a:rPr>
              <a:t>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・未回収者の確認</a:t>
            </a:r>
            <a:r>
              <a:rPr lang="ja-JP" altLang="en-US" sz="1050" dirty="0">
                <a:latin typeface="+mn-ea"/>
                <a:ea typeface="+mn-ea"/>
              </a:rPr>
              <a:t>（電話、訪問等の実施）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ＭＳ Ｐゴシック" charset="-128"/>
              </a:rPr>
              <a:t>　　　　　　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</a:t>
            </a:r>
            <a:r>
              <a:rPr lang="ja-JP" altLang="en-US" sz="1050" dirty="0">
                <a:solidFill>
                  <a:schemeClr val="accent6"/>
                </a:solidFill>
                <a:latin typeface="+mn-ea"/>
                <a:ea typeface="ＭＳ Ｐゴシック" charset="-128"/>
              </a:rPr>
              <a:t>　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○情報収集・提供等 　</a:t>
            </a:r>
            <a:r>
              <a:rPr lang="ja-JP" altLang="en-US" sz="1050" dirty="0">
                <a:latin typeface="+mn-ea"/>
                <a:ea typeface="ＭＳ Ｐゴシック" charset="-128"/>
              </a:rPr>
              <a:t>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</a:t>
            </a:r>
            <a:r>
              <a:rPr lang="ja-JP" altLang="en-US" sz="1050" dirty="0">
                <a:latin typeface="+mn-ea"/>
                <a:ea typeface="ＭＳ Ｐゴシック" charset="-128"/>
              </a:rPr>
              <a:t>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　他部局　　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　その他　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</a:t>
            </a:r>
            <a:r>
              <a:rPr lang="ja-JP" altLang="en-US" sz="1050" dirty="0">
                <a:latin typeface="+mn-ea"/>
                <a:ea typeface="ＭＳ Ｐゴシック" charset="-128"/>
              </a:rPr>
              <a:t>（</a:t>
            </a:r>
            <a:r>
              <a:rPr lang="ja-JP" altLang="en-US" sz="1050" dirty="0">
                <a:latin typeface="+mn-ea"/>
                <a:ea typeface="ＭＳ Ｐゴシック" charset="-128"/>
              </a:rPr>
              <a:t>　</a:t>
            </a:r>
            <a:r>
              <a:rPr lang="ja-JP" altLang="en-US" sz="1050" dirty="0">
                <a:latin typeface="+mn-ea"/>
                <a:ea typeface="ＭＳ Ｐゴシック" charset="-128"/>
              </a:rPr>
              <a:t>　</a:t>
            </a:r>
            <a:r>
              <a:rPr lang="ja-JP" altLang="en-US" sz="1050" dirty="0">
                <a:latin typeface="+mn-ea"/>
                <a:ea typeface="ＭＳ Ｐゴシック" charset="-128"/>
              </a:rPr>
              <a:t>　）</a:t>
            </a:r>
            <a:r>
              <a:rPr lang="ja-JP" altLang="en-US" sz="1050" dirty="0">
                <a:latin typeface="+mn-ea"/>
                <a:ea typeface="ＭＳ Ｐゴシック" charset="-128"/>
              </a:rPr>
              <a:t>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対象者の決定</a:t>
            </a:r>
            <a:r>
              <a:rPr lang="ja-JP" altLang="en-US" sz="1050" dirty="0">
                <a:latin typeface="+mn-ea"/>
                <a:ea typeface="+mn-ea"/>
              </a:rPr>
              <a:t>に</a:t>
            </a:r>
            <a:r>
              <a:rPr lang="ja-JP" altLang="en-US" sz="1050" dirty="0">
                <a:latin typeface="+mn-ea"/>
                <a:ea typeface="+mn-ea"/>
              </a:rPr>
              <a:t>かかる集計・分析、打合せ等 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 </a:t>
            </a:r>
            <a:r>
              <a:rPr lang="ja-JP" altLang="en-US" sz="1050" dirty="0">
                <a:latin typeface="+mn-ea"/>
                <a:ea typeface="+mn-ea"/>
              </a:rPr>
              <a:t>　　　　</a:t>
            </a:r>
            <a:r>
              <a:rPr lang="en-US" altLang="ja-JP" sz="1050" dirty="0">
                <a:latin typeface="+mn-ea"/>
                <a:ea typeface="ＭＳ Ｐゴシック" charset="-128"/>
              </a:rPr>
              <a:t>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</a:t>
            </a:r>
            <a:r>
              <a:rPr lang="ja-JP" altLang="en-US" sz="1050" dirty="0">
                <a:latin typeface="+mn-ea"/>
                <a:ea typeface="ＭＳ Ｐゴシック" charset="-128"/>
              </a:rPr>
              <a:t>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事後処理</a:t>
            </a:r>
            <a:r>
              <a:rPr lang="ja-JP" altLang="en-US" sz="800" dirty="0">
                <a:latin typeface="+mn-ea"/>
                <a:ea typeface="+mn-ea"/>
              </a:rPr>
              <a:t>（データ入力等）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　　）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</a:p>
        </p:txBody>
      </p:sp>
      <p:sp>
        <p:nvSpPr>
          <p:cNvPr id="305" name="正方形/長方形 304"/>
          <p:cNvSpPr/>
          <p:nvPr/>
        </p:nvSpPr>
        <p:spPr>
          <a:xfrm>
            <a:off x="10225088" y="2568575"/>
            <a:ext cx="2655887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・データの確認や統計資料の作成（　　）時間</a:t>
            </a:r>
            <a:endParaRPr lang="en-US" altLang="ja-JP" sz="10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・受け持ち地区の状況把握　（　　）時間</a:t>
            </a:r>
            <a:endParaRPr lang="en-US" altLang="ja-JP" sz="10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・連絡・調整　（　　）時間</a:t>
            </a:r>
            <a:endParaRPr lang="en-US" altLang="ja-JP" sz="10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・公表　　　  　（　　）時間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383" name="Line 68"/>
          <p:cNvSpPr>
            <a:spLocks noChangeShapeType="1"/>
          </p:cNvSpPr>
          <p:nvPr/>
        </p:nvSpPr>
        <p:spPr bwMode="auto">
          <a:xfrm flipV="1">
            <a:off x="207963" y="3287713"/>
            <a:ext cx="0" cy="631348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76" name="テキスト ボックス 185"/>
          <p:cNvSpPr txBox="1">
            <a:spLocks noChangeArrowheads="1"/>
          </p:cNvSpPr>
          <p:nvPr/>
        </p:nvSpPr>
        <p:spPr bwMode="auto">
          <a:xfrm>
            <a:off x="207963" y="0"/>
            <a:ext cx="11585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600" b="1" dirty="0">
                <a:latin typeface="+mn-ea"/>
                <a:ea typeface="+mn-ea"/>
              </a:rPr>
              <a:t>　</a:t>
            </a:r>
            <a:r>
              <a:rPr lang="ja-JP" altLang="en-US" sz="2400" b="1" dirty="0">
                <a:latin typeface="HGｺﾞｼｯｸE" pitchFamily="49" charset="-128"/>
                <a:ea typeface="HGｺﾞｼｯｸE" pitchFamily="49" charset="-128"/>
              </a:rPr>
              <a:t>市町村</a:t>
            </a:r>
            <a:r>
              <a:rPr lang="ja-JP" altLang="en-US" sz="2400" b="1" dirty="0">
                <a:latin typeface="HGｺﾞｼｯｸE" pitchFamily="49" charset="-128"/>
                <a:ea typeface="HGｺﾞｼｯｸE" pitchFamily="49" charset="-128"/>
              </a:rPr>
              <a:t>保健活動の業務チャート　分野：介護</a:t>
            </a:r>
            <a:r>
              <a:rPr lang="ja-JP" altLang="en-US" sz="2400" b="1" dirty="0">
                <a:latin typeface="HGｺﾞｼｯｸE" pitchFamily="49" charset="-128"/>
                <a:ea typeface="HGｺﾞｼｯｸE" pitchFamily="49" charset="-128"/>
              </a:rPr>
              <a:t>予防  </a:t>
            </a:r>
            <a:r>
              <a:rPr lang="ja-JP" altLang="en-US" sz="2400" dirty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endParaRPr lang="en-US" altLang="ja-JP" sz="1050" b="1" dirty="0">
              <a:latin typeface="+mn-ea"/>
              <a:ea typeface="+mn-ea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6400800" y="623888"/>
            <a:ext cx="6264275" cy="1152525"/>
          </a:xfrm>
          <a:prstGeom prst="rect">
            <a:avLst/>
          </a:prstGeom>
          <a:solidFill>
            <a:srgbClr val="FFCCCC">
              <a:alpha val="47843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80" name="正方形/長方形 179"/>
          <p:cNvSpPr/>
          <p:nvPr/>
        </p:nvSpPr>
        <p:spPr>
          <a:xfrm>
            <a:off x="352425" y="623888"/>
            <a:ext cx="5832475" cy="1152525"/>
          </a:xfrm>
          <a:prstGeom prst="rect">
            <a:avLst/>
          </a:prstGeom>
          <a:solidFill>
            <a:srgbClr val="FFCCCC">
              <a:alpha val="47843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85" name="テキスト ボックス 165"/>
          <p:cNvSpPr txBox="1">
            <a:spLocks noChangeArrowheads="1"/>
          </p:cNvSpPr>
          <p:nvPr/>
        </p:nvSpPr>
        <p:spPr bwMode="auto">
          <a:xfrm>
            <a:off x="352425" y="696913"/>
            <a:ext cx="5976938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・</a:t>
            </a:r>
            <a:r>
              <a:rPr lang="en-US" altLang="ja-JP" sz="1300" dirty="0">
                <a:latin typeface="HGP創英角ｺﾞｼｯｸUB" pitchFamily="50" charset="-128"/>
                <a:ea typeface="HGP創英角ｺﾞｼｯｸUB" pitchFamily="50" charset="-128"/>
              </a:rPr>
              <a:t>65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歳以上人口：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　 人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高齢化率：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　 ％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介護保険認定率：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　％</a:t>
            </a:r>
            <a:endParaRPr lang="en-US" altLang="ja-JP" sz="13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・二次予防事業対象者数　／うちサービス未利用者数：　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　人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／　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人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　　</a:t>
            </a:r>
            <a:endParaRPr lang="en-US" altLang="ja-JP" sz="13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・要支援認定者数　／うちサービス未利用者：　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人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／　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人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13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・介護予防業務にかかる業務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時間 </a:t>
            </a:r>
            <a:r>
              <a:rPr lang="en-US" altLang="ja-JP" sz="1300" dirty="0">
                <a:latin typeface="HGP創英角ｺﾞｼｯｸUB" pitchFamily="50" charset="-128"/>
                <a:ea typeface="HGP創英角ｺﾞｼｯｸUB" pitchFamily="50" charset="-128"/>
              </a:rPr>
              <a:t>A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：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合計　　　　　時間</a:t>
            </a:r>
            <a:endParaRPr lang="en-US" altLang="ja-JP" sz="13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300" dirty="0">
                <a:latin typeface="+mj-ea"/>
                <a:ea typeface="+mj-ea"/>
              </a:rPr>
              <a:t>　　　　　　　　　　　　　　　　　　　　　　　　　　　　　　　　　　　　　　　　　　　　</a:t>
            </a:r>
          </a:p>
        </p:txBody>
      </p:sp>
      <p:sp>
        <p:nvSpPr>
          <p:cNvPr id="188" name="テキスト ボックス 165"/>
          <p:cNvSpPr txBox="1">
            <a:spLocks noChangeArrowheads="1"/>
          </p:cNvSpPr>
          <p:nvPr/>
        </p:nvSpPr>
        <p:spPr bwMode="auto">
          <a:xfrm>
            <a:off x="6400800" y="696913"/>
            <a:ext cx="6192838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・地域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包括支援センターの設置：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　 </a:t>
            </a:r>
            <a:r>
              <a:rPr lang="ja-JP" altLang="en-US" sz="1300" u="sng" dirty="0" err="1">
                <a:latin typeface="HGP創英角ｺﾞｼｯｸUB" pitchFamily="50" charset="-128"/>
                <a:ea typeface="HGP創英角ｺﾞｼｯｸUB" pitchFamily="50" charset="-128"/>
              </a:rPr>
              <a:t>か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所</a:t>
            </a:r>
            <a:endParaRPr lang="en-US" altLang="ja-JP" sz="13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  <a:sym typeface="Wingdings" pitchFamily="2" charset="2"/>
              </a:rPr>
              <a:t>　　直営（　　）か所、委託（　　）か所、サブセンター（　　）か所、ブランチ（　　）か所</a:t>
            </a:r>
            <a:endParaRPr lang="en-US" altLang="ja-JP" sz="1300" dirty="0">
              <a:latin typeface="HGP創英角ｺﾞｼｯｸUB" pitchFamily="50" charset="-128"/>
              <a:ea typeface="HGP創英角ｺﾞｼｯｸUB" pitchFamily="50" charset="-128"/>
              <a:sym typeface="Wingdings" pitchFamily="2" charset="2"/>
            </a:endParaRPr>
          </a:p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  <a:sym typeface="Wingdings" pitchFamily="2" charset="2"/>
              </a:rPr>
              <a:t>・介護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  <a:sym typeface="Wingdings" pitchFamily="2" charset="2"/>
              </a:rPr>
              <a:t>予防・日常生活支援総合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  <a:sym typeface="Wingdings" pitchFamily="2" charset="2"/>
              </a:rPr>
              <a:t>事業：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実施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・　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未実施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  <a:sym typeface="Wingdings" pitchFamily="2" charset="2"/>
              </a:rPr>
              <a:t>　　</a:t>
            </a:r>
            <a:endParaRPr lang="en-US" altLang="ja-JP" sz="1300" dirty="0">
              <a:latin typeface="HGP創英角ｺﾞｼｯｸUB" pitchFamily="50" charset="-128"/>
              <a:ea typeface="HGP創英角ｺﾞｼｯｸUB" pitchFamily="50" charset="-128"/>
              <a:sym typeface="Wingdings" pitchFamily="2" charset="2"/>
            </a:endParaRPr>
          </a:p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  <a:sym typeface="Wingdings" pitchFamily="2" charset="2"/>
              </a:rPr>
              <a:t>・介護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  <a:sym typeface="Wingdings" pitchFamily="2" charset="2"/>
              </a:rPr>
              <a:t>予防業務の主な分担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：　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地区担当制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　・　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業務担当制</a:t>
            </a:r>
            <a:endParaRPr lang="en-US" altLang="ja-JP" sz="13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・現在</a:t>
            </a:r>
            <a:r>
              <a:rPr lang="ja-JP" altLang="en-US" sz="1300" dirty="0">
                <a:latin typeface="HGP創英角ｺﾞｼｯｸUB" pitchFamily="50" charset="-128"/>
                <a:ea typeface="HGP創英角ｺﾞｼｯｸUB" pitchFamily="50" charset="-128"/>
              </a:rPr>
              <a:t>の保健師数：</a:t>
            </a:r>
            <a:r>
              <a:rPr lang="ja-JP" altLang="en-US" sz="1300" u="sng" dirty="0">
                <a:latin typeface="HGP創英角ｺﾞｼｯｸUB" pitchFamily="50" charset="-128"/>
                <a:ea typeface="HGP創英角ｺﾞｼｯｸUB" pitchFamily="50" charset="-128"/>
              </a:rPr>
              <a:t>　　　　　人</a:t>
            </a:r>
            <a:r>
              <a:rPr lang="ja-JP" altLang="en-US" sz="1300" b="1" dirty="0">
                <a:latin typeface="+mj-ea"/>
                <a:ea typeface="+mj-ea"/>
              </a:rPr>
              <a:t>　　　　　　　　　　　　　　　　　　　　　　　　　　　　　　　　　　　</a:t>
            </a:r>
          </a:p>
        </p:txBody>
      </p:sp>
      <p:sp>
        <p:nvSpPr>
          <p:cNvPr id="195" name="正方形/長方形 194"/>
          <p:cNvSpPr/>
          <p:nvPr/>
        </p:nvSpPr>
        <p:spPr>
          <a:xfrm>
            <a:off x="7408863" y="2568575"/>
            <a:ext cx="2592387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　・前年度実績、評価の資料化（　 　）時間</a:t>
            </a:r>
            <a:endParaRPr lang="en-US" altLang="ja-JP" sz="10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　・事業計画立案（　　　）時間</a:t>
            </a:r>
            <a:endParaRPr lang="en-US" altLang="ja-JP" sz="10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　・予算書作成（　　）時間</a:t>
            </a:r>
            <a:endParaRPr lang="en-US" altLang="ja-JP" sz="10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　・連絡・調整 （　 　）時間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210" name="正方形/長方形 209"/>
          <p:cNvSpPr/>
          <p:nvPr/>
        </p:nvSpPr>
        <p:spPr>
          <a:xfrm>
            <a:off x="5032375" y="2641600"/>
            <a:ext cx="2447925" cy="503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・実績、評価の資料化（ 　 　　）時間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・連絡・調整（　  　　）時間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・計画策定に関する会議等（　 　　）時間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1" name="Line 88"/>
          <p:cNvSpPr>
            <a:spLocks noChangeShapeType="1"/>
          </p:cNvSpPr>
          <p:nvPr/>
        </p:nvSpPr>
        <p:spPr bwMode="auto">
          <a:xfrm>
            <a:off x="207963" y="3287713"/>
            <a:ext cx="79216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01" name="AutoShape 121"/>
          <p:cNvSpPr>
            <a:spLocks noChangeAspect="1" noChangeArrowheads="1"/>
          </p:cNvSpPr>
          <p:nvPr/>
        </p:nvSpPr>
        <p:spPr bwMode="auto">
          <a:xfrm>
            <a:off x="-7938" y="3432175"/>
            <a:ext cx="2808288" cy="64928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>
                <a:ea typeface="ＭＳ Ｐゴシック" charset="-128"/>
              </a:rPr>
              <a:t>対象者</a:t>
            </a:r>
            <a:endParaRPr lang="en-US" altLang="ja-JP" sz="1200" b="1" dirty="0">
              <a:ea typeface="ＭＳ Ｐゴシック" charset="-128"/>
            </a:endParaRPr>
          </a:p>
          <a:p>
            <a:pPr>
              <a:defRPr/>
            </a:pPr>
            <a:r>
              <a:rPr lang="ja-JP" altLang="en-US" sz="1200" b="1" dirty="0">
                <a:ea typeface="ＭＳ Ｐゴシック" charset="-128"/>
              </a:rPr>
              <a:t>把握            </a:t>
            </a:r>
            <a:r>
              <a:rPr lang="ja-JP" altLang="en-US" sz="1200" b="1" dirty="0">
                <a:ea typeface="ＭＳ Ｐゴシック" charset="-128"/>
              </a:rPr>
              <a:t>　　　　　　</a:t>
            </a:r>
            <a:r>
              <a:rPr lang="ja-JP" altLang="en-US" sz="1200" b="1" dirty="0">
                <a:ea typeface="ＭＳ Ｐゴシック" charset="-128"/>
              </a:rPr>
              <a:t>　</a:t>
            </a:r>
            <a:r>
              <a:rPr lang="ja-JP" altLang="en-US" sz="1200" b="1" dirty="0">
                <a:solidFill>
                  <a:srgbClr val="C00000"/>
                </a:solidFill>
                <a:ea typeface="ＭＳ Ｐゴシック" charset="-128"/>
              </a:rPr>
              <a:t>時間</a:t>
            </a:r>
            <a:endParaRPr lang="ja-JP" altLang="en-US" sz="12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111" name="AutoShape 121"/>
          <p:cNvSpPr>
            <a:spLocks noChangeAspect="1" noChangeArrowheads="1"/>
          </p:cNvSpPr>
          <p:nvPr/>
        </p:nvSpPr>
        <p:spPr bwMode="auto">
          <a:xfrm>
            <a:off x="2079625" y="1920875"/>
            <a:ext cx="2592388" cy="647700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>
                <a:ea typeface="ＭＳ Ｐゴシック" charset="-128"/>
              </a:rPr>
              <a:t>計画策定　　　　　　　　　</a:t>
            </a:r>
            <a:r>
              <a:rPr lang="ja-JP" altLang="en-US" sz="1200" b="1" dirty="0">
                <a:solidFill>
                  <a:srgbClr val="C00000"/>
                </a:solidFill>
                <a:ea typeface="ＭＳ Ｐゴシック" charset="-128"/>
              </a:rPr>
              <a:t>時間</a:t>
            </a:r>
            <a:endParaRPr lang="ja-JP" altLang="en-US" sz="12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928688" y="3576638"/>
            <a:ext cx="649287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125" name="AutoShape 124"/>
          <p:cNvSpPr>
            <a:spLocks noChangeArrowheads="1"/>
          </p:cNvSpPr>
          <p:nvPr/>
        </p:nvSpPr>
        <p:spPr bwMode="auto">
          <a:xfrm>
            <a:off x="4816475" y="2063750"/>
            <a:ext cx="2305050" cy="504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   計画策定　 　　　　　　　　　　時間           </a:t>
            </a:r>
          </a:p>
        </p:txBody>
      </p:sp>
      <p:sp>
        <p:nvSpPr>
          <p:cNvPr id="127" name="AutoShape 124"/>
          <p:cNvSpPr>
            <a:spLocks noChangeArrowheads="1"/>
          </p:cNvSpPr>
          <p:nvPr/>
        </p:nvSpPr>
        <p:spPr bwMode="auto">
          <a:xfrm>
            <a:off x="7265988" y="2063750"/>
            <a:ext cx="2951162" cy="504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事業管理</a:t>
            </a:r>
            <a:r>
              <a:rPr lang="ja-JP" altLang="en-US" sz="1100" b="1" dirty="0">
                <a:solidFill>
                  <a:schemeClr val="tx2"/>
                </a:solidFill>
                <a:latin typeface="+mn-ea"/>
                <a:ea typeface="ＭＳ Ｐゴシック" charset="-128"/>
              </a:rPr>
              <a:t>（年間事業計画、</a:t>
            </a:r>
            <a:endParaRPr lang="en-US" altLang="ja-JP" sz="1100" b="1" dirty="0">
              <a:solidFill>
                <a:schemeClr val="tx2"/>
              </a:solidFill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100" b="1" dirty="0">
                <a:solidFill>
                  <a:schemeClr val="tx2"/>
                </a:solidFill>
                <a:latin typeface="+mn-ea"/>
                <a:ea typeface="ＭＳ Ｐゴシック" charset="-128"/>
              </a:rPr>
              <a:t>予算書作成等） </a:t>
            </a:r>
            <a:r>
              <a:rPr lang="ja-JP" altLang="en-US" sz="1100" b="1" dirty="0">
                <a:latin typeface="+mn-ea"/>
                <a:ea typeface="+mn-ea"/>
              </a:rPr>
              <a:t>　　　 　　　 　　　　　　　　時間           </a:t>
            </a:r>
          </a:p>
        </p:txBody>
      </p:sp>
      <p:sp>
        <p:nvSpPr>
          <p:cNvPr id="129" name="AutoShape 124"/>
          <p:cNvSpPr>
            <a:spLocks noChangeArrowheads="1"/>
          </p:cNvSpPr>
          <p:nvPr/>
        </p:nvSpPr>
        <p:spPr bwMode="auto">
          <a:xfrm>
            <a:off x="10290175" y="2063750"/>
            <a:ext cx="2376488" cy="504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実態把握</a:t>
            </a:r>
            <a:endParaRPr lang="en-US" altLang="ja-JP" sz="110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100" b="1" dirty="0">
                <a:solidFill>
                  <a:schemeClr val="tx2"/>
                </a:solidFill>
                <a:latin typeface="+mn-ea"/>
                <a:ea typeface="ＭＳ Ｐゴシック" charset="-128"/>
              </a:rPr>
              <a:t>（疫学、統計等）</a:t>
            </a:r>
            <a:r>
              <a:rPr lang="en-US" altLang="ja-JP" sz="1100" dirty="0">
                <a:ea typeface="ＭＳ Ｐゴシック" charset="-128"/>
              </a:rPr>
              <a:t>                         </a:t>
            </a:r>
            <a:r>
              <a:rPr lang="ja-JP" altLang="en-US" sz="1100" b="1" dirty="0">
                <a:latin typeface="+mn-ea"/>
                <a:ea typeface="+mn-ea"/>
              </a:rPr>
              <a:t>時間           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3232150" y="5400675"/>
            <a:ext cx="2952750" cy="283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年間（　　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・利用</a:t>
            </a:r>
            <a:r>
              <a:rPr lang="ja-JP" altLang="en-US" sz="1050" dirty="0">
                <a:latin typeface="+mn-ea"/>
                <a:ea typeface="+mn-ea"/>
              </a:rPr>
              <a:t>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（対象者抽出</a:t>
            </a:r>
            <a:r>
              <a:rPr lang="ja-JP" altLang="en-US" sz="800" dirty="0">
                <a:latin typeface="+mn-ea"/>
                <a:ea typeface="ＭＳ Ｐゴシック" charset="-128"/>
              </a:rPr>
              <a:t>、案内、発送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endParaRPr lang="en-US" altLang="ja-JP" sz="8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回あたり</a:t>
            </a:r>
            <a:r>
              <a:rPr lang="ja-JP" altLang="en-US" sz="1050" dirty="0">
                <a:latin typeface="+mn-ea"/>
                <a:ea typeface="+mn-ea"/>
              </a:rPr>
              <a:t>（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</a:t>
            </a:r>
            <a:r>
              <a:rPr lang="ja-JP" altLang="en-US" sz="1050" dirty="0">
                <a:latin typeface="+mn-ea"/>
                <a:ea typeface="ＭＳ Ｐゴシック" charset="-128"/>
              </a:rPr>
              <a:t>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ja-JP" altLang="en-US" sz="800" dirty="0">
                <a:latin typeface="+mn-ea"/>
                <a:ea typeface="+mn-ea"/>
              </a:rPr>
              <a:t>（外部講師、スタッフ等）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en-US" altLang="ja-JP" sz="1050" dirty="0">
                <a:latin typeface="+mn-ea"/>
                <a:ea typeface="+mn-ea"/>
              </a:rPr>
              <a:t>    1</a:t>
            </a:r>
            <a:r>
              <a:rPr lang="ja-JP" altLang="en-US" sz="1050" dirty="0">
                <a:latin typeface="+mn-ea"/>
                <a:ea typeface="+mn-ea"/>
              </a:rPr>
              <a:t>回あたり</a:t>
            </a:r>
            <a:r>
              <a:rPr lang="ja-JP" altLang="en-US" sz="1050" dirty="0">
                <a:latin typeface="+mn-ea"/>
                <a:ea typeface="+mn-ea"/>
              </a:rPr>
              <a:t>（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・医師判断連絡　　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件（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）件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・アセスメント</a:t>
            </a:r>
            <a:r>
              <a:rPr lang="ja-JP" altLang="en-US" sz="800" dirty="0">
                <a:latin typeface="+mn-ea"/>
                <a:ea typeface="+mn-ea"/>
              </a:rPr>
              <a:t>（課題整理、評価等）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事前：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回あたり（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事後：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回あたり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・個別サービス計画の作成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</a:t>
            </a:r>
            <a:r>
              <a:rPr lang="en-US" altLang="ja-JP" sz="1050" dirty="0">
                <a:latin typeface="+mn-ea"/>
                <a:ea typeface="ＭＳ Ｐゴシック" charset="-128"/>
              </a:rPr>
              <a:t> 1</a:t>
            </a:r>
            <a:r>
              <a:rPr lang="ja-JP" altLang="en-US" sz="1050" dirty="0">
                <a:latin typeface="+mn-ea"/>
                <a:ea typeface="ＭＳ Ｐゴシック" charset="-128"/>
              </a:rPr>
              <a:t>回あたり（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・プログラムの実施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回あたり（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年（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・通所中の支援（電話、訪問等）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件あたり（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</a:t>
            </a:r>
            <a:r>
              <a:rPr lang="ja-JP" altLang="en-US" sz="1050" dirty="0">
                <a:latin typeface="+mn-ea"/>
                <a:ea typeface="+mn-ea"/>
              </a:rPr>
              <a:t>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 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・データ入力等</a:t>
            </a:r>
            <a:r>
              <a:rPr lang="ja-JP" altLang="en-US" sz="1050" dirty="0">
                <a:latin typeface="+mn-ea"/>
                <a:ea typeface="ＭＳ Ｐゴシック" charset="-128"/>
              </a:rPr>
              <a:t>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402" name="正方形/長方形 401"/>
          <p:cNvSpPr/>
          <p:nvPr/>
        </p:nvSpPr>
        <p:spPr>
          <a:xfrm>
            <a:off x="2008188" y="3721100"/>
            <a:ext cx="863600" cy="28733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(</a:t>
            </a:r>
            <a:r>
              <a:rPr lang="ja-JP" altLang="en-US" sz="900" dirty="0">
                <a:solidFill>
                  <a:srgbClr val="FF0000"/>
                </a:solidFill>
              </a:rPr>
              <a:t>直営</a:t>
            </a:r>
            <a:r>
              <a:rPr lang="en-US" altLang="ja-JP" sz="900" dirty="0">
                <a:solidFill>
                  <a:srgbClr val="FF0000"/>
                </a:solidFill>
              </a:rPr>
              <a:t>or</a:t>
            </a:r>
            <a:r>
              <a:rPr lang="ja-JP" altLang="en-US" sz="900" dirty="0">
                <a:solidFill>
                  <a:srgbClr val="FF0000"/>
                </a:solidFill>
              </a:rPr>
              <a:t>委託</a:t>
            </a:r>
            <a:r>
              <a:rPr lang="en-US" altLang="ja-JP" sz="900" dirty="0">
                <a:solidFill>
                  <a:srgbClr val="FF0000"/>
                </a:solidFill>
              </a:rPr>
              <a:t>)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102" name="下矢印 101"/>
          <p:cNvSpPr/>
          <p:nvPr/>
        </p:nvSpPr>
        <p:spPr>
          <a:xfrm>
            <a:off x="3087688" y="2713038"/>
            <a:ext cx="433387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3305175" y="4914900"/>
            <a:ext cx="3024188" cy="40005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u="sng" dirty="0">
                <a:latin typeface="+mn-ea"/>
                <a:ea typeface="+mn-ea"/>
              </a:rPr>
              <a:t>ﾌﾟﾛｸﾞﾗﾑ名　「　　　　　　　　　　　　　　　　　　 　　　　　　」</a:t>
            </a:r>
            <a:endParaRPr lang="en-US" altLang="ja-JP" sz="1000" u="sng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00" dirty="0">
                <a:latin typeface="+mn-ea"/>
                <a:ea typeface="+mn-ea"/>
              </a:rPr>
              <a:t>実施（　　　　）回、対象／参加者数（　　　　</a:t>
            </a:r>
            <a:r>
              <a:rPr lang="en-US" altLang="ja-JP" sz="1000" dirty="0">
                <a:latin typeface="+mn-ea"/>
                <a:ea typeface="+mn-ea"/>
              </a:rPr>
              <a:t>/</a:t>
            </a:r>
            <a:r>
              <a:rPr lang="ja-JP" altLang="en-US" sz="1000" dirty="0">
                <a:latin typeface="+mn-ea"/>
                <a:ea typeface="+mn-ea"/>
              </a:rPr>
              <a:t>　　　　）人</a:t>
            </a:r>
            <a:endParaRPr lang="en-US" altLang="ja-JP" sz="1000" dirty="0">
              <a:latin typeface="+mn-ea"/>
              <a:ea typeface="+mn-ea"/>
            </a:endParaRPr>
          </a:p>
        </p:txBody>
      </p:sp>
      <p:sp>
        <p:nvSpPr>
          <p:cNvPr id="190" name="Line 87"/>
          <p:cNvSpPr>
            <a:spLocks noChangeShapeType="1"/>
          </p:cNvSpPr>
          <p:nvPr/>
        </p:nvSpPr>
        <p:spPr bwMode="auto">
          <a:xfrm>
            <a:off x="9785350" y="4224338"/>
            <a:ext cx="0" cy="53276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grpSp>
        <p:nvGrpSpPr>
          <p:cNvPr id="2075" name="グループ化 77"/>
          <p:cNvGrpSpPr>
            <a:grpSpLocks/>
          </p:cNvGrpSpPr>
          <p:nvPr/>
        </p:nvGrpSpPr>
        <p:grpSpPr bwMode="auto">
          <a:xfrm>
            <a:off x="207963" y="8329613"/>
            <a:ext cx="3214687" cy="1366837"/>
            <a:chOff x="3376168" y="3864496"/>
            <a:chExt cx="2736124" cy="1224136"/>
          </a:xfrm>
        </p:grpSpPr>
        <p:grpSp>
          <p:nvGrpSpPr>
            <p:cNvPr id="2119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94" name="正方形/長方形 93"/>
              <p:cNvSpPr/>
              <p:nvPr/>
            </p:nvSpPr>
            <p:spPr>
              <a:xfrm>
                <a:off x="423889" y="6600798"/>
                <a:ext cx="2016525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32" name="正方形/長方形 131"/>
              <p:cNvSpPr/>
              <p:nvPr/>
            </p:nvSpPr>
            <p:spPr>
              <a:xfrm>
                <a:off x="358984" y="6955812"/>
                <a:ext cx="2031072" cy="133199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　）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93" name="正方形/長方形 92"/>
            <p:cNvSpPr/>
            <p:nvPr/>
          </p:nvSpPr>
          <p:spPr>
            <a:xfrm>
              <a:off x="3376168" y="3864496"/>
              <a:ext cx="2736124" cy="2871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sp>
        <p:nvSpPr>
          <p:cNvPr id="84" name="正方形/長方形 67"/>
          <p:cNvSpPr>
            <a:spLocks noChangeArrowheads="1"/>
          </p:cNvSpPr>
          <p:nvPr/>
        </p:nvSpPr>
        <p:spPr bwMode="auto">
          <a:xfrm>
            <a:off x="207963" y="7410450"/>
            <a:ext cx="316865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・企画　　　（　　　　）時間</a:t>
            </a:r>
            <a:endParaRPr lang="en-US" altLang="ja-JP" sz="105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ＭＳ Ｐゴシック" charset="-128"/>
              </a:rPr>
              <a:t>・勧奨</a:t>
            </a:r>
            <a:r>
              <a:rPr lang="ja-JP" altLang="en-US" sz="700" dirty="0">
                <a:latin typeface="+mn-ea"/>
                <a:ea typeface="ＭＳ Ｐゴシック" charset="-128"/>
              </a:rPr>
              <a:t>（対象者抽出、案内、発送等）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）件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・連絡、調整等　　</a:t>
            </a:r>
            <a:r>
              <a:rPr lang="en-US" altLang="ja-JP" sz="1050" dirty="0">
                <a:latin typeface="+mj-ea"/>
                <a:ea typeface="+mj-ea"/>
              </a:rPr>
              <a:t>1</a:t>
            </a:r>
            <a:r>
              <a:rPr lang="ja-JP" altLang="en-US" sz="1050" dirty="0">
                <a:latin typeface="+mj-ea"/>
                <a:ea typeface="+mj-ea"/>
              </a:rPr>
              <a:t>回（　）時間</a:t>
            </a:r>
            <a:r>
              <a:rPr lang="en-US" altLang="ja-JP" sz="1050" dirty="0">
                <a:latin typeface="+mj-ea"/>
                <a:ea typeface="+mj-ea"/>
              </a:rPr>
              <a:t>×</a:t>
            </a:r>
            <a:r>
              <a:rPr lang="ja-JP" altLang="en-US" sz="1050" dirty="0">
                <a:latin typeface="+mj-ea"/>
                <a:ea typeface="+mj-ea"/>
              </a:rPr>
              <a:t>（　）回＝</a:t>
            </a:r>
            <a:endParaRPr lang="en-US" altLang="ja-JP" sz="105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・実施　　</a:t>
            </a:r>
            <a:r>
              <a:rPr lang="en-US" altLang="ja-JP" sz="1050" dirty="0">
                <a:latin typeface="+mj-ea"/>
                <a:ea typeface="+mj-ea"/>
              </a:rPr>
              <a:t>1</a:t>
            </a:r>
            <a:r>
              <a:rPr lang="ja-JP" altLang="en-US" sz="1050" dirty="0">
                <a:latin typeface="+mj-ea"/>
                <a:ea typeface="+mj-ea"/>
              </a:rPr>
              <a:t>回（　）時間</a:t>
            </a:r>
            <a:r>
              <a:rPr lang="en-US" altLang="ja-JP" sz="1050" dirty="0">
                <a:latin typeface="+mj-ea"/>
                <a:ea typeface="+mj-ea"/>
              </a:rPr>
              <a:t>×</a:t>
            </a:r>
            <a:r>
              <a:rPr lang="ja-JP" altLang="en-US" sz="1050" dirty="0">
                <a:latin typeface="+mj-ea"/>
                <a:ea typeface="+mj-ea"/>
              </a:rPr>
              <a:t>（　）回＝</a:t>
            </a:r>
            <a:endParaRPr lang="en-US" altLang="ja-JP" sz="105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・事後フォロー　 </a:t>
            </a:r>
            <a:r>
              <a:rPr lang="en-US" altLang="ja-JP" sz="1050" dirty="0">
                <a:latin typeface="+mj-ea"/>
                <a:ea typeface="+mj-ea"/>
              </a:rPr>
              <a:t>1</a:t>
            </a:r>
            <a:r>
              <a:rPr lang="ja-JP" altLang="en-US" sz="1050" dirty="0">
                <a:latin typeface="+mj-ea"/>
                <a:ea typeface="+mj-ea"/>
              </a:rPr>
              <a:t>件（　）時間</a:t>
            </a:r>
            <a:r>
              <a:rPr lang="en-US" altLang="ja-JP" sz="1050" dirty="0">
                <a:latin typeface="+mj-ea"/>
                <a:ea typeface="+mj-ea"/>
              </a:rPr>
              <a:t>×</a:t>
            </a:r>
            <a:r>
              <a:rPr lang="ja-JP" altLang="en-US" sz="1050" dirty="0">
                <a:latin typeface="+mj-ea"/>
                <a:ea typeface="+mj-ea"/>
              </a:rPr>
              <a:t>延（　）件</a:t>
            </a:r>
            <a:r>
              <a:rPr lang="en-US" altLang="ja-JP" sz="1050" dirty="0">
                <a:latin typeface="+mj-ea"/>
                <a:ea typeface="+mj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・データ入力等　</a:t>
            </a:r>
            <a:r>
              <a:rPr lang="en-US" altLang="ja-JP" sz="1050" dirty="0">
                <a:latin typeface="+mj-ea"/>
                <a:ea typeface="+mj-ea"/>
              </a:rPr>
              <a:t>1</a:t>
            </a:r>
            <a:r>
              <a:rPr lang="ja-JP" altLang="en-US" sz="1050" dirty="0">
                <a:latin typeface="+mj-ea"/>
                <a:ea typeface="+mj-ea"/>
              </a:rPr>
              <a:t>回（　）時間</a:t>
            </a:r>
            <a:r>
              <a:rPr lang="en-US" altLang="ja-JP" sz="1050" dirty="0">
                <a:latin typeface="+mj-ea"/>
                <a:ea typeface="+mj-ea"/>
              </a:rPr>
              <a:t>×</a:t>
            </a:r>
            <a:r>
              <a:rPr lang="ja-JP" altLang="en-US" sz="1050" dirty="0">
                <a:latin typeface="+mj-ea"/>
                <a:ea typeface="+mj-ea"/>
              </a:rPr>
              <a:t>（　）回</a:t>
            </a:r>
            <a:r>
              <a:rPr lang="en-US" altLang="ja-JP" sz="1050" dirty="0">
                <a:latin typeface="+mj-ea"/>
                <a:ea typeface="+mj-ea"/>
              </a:rPr>
              <a:t>=</a:t>
            </a:r>
            <a:endParaRPr lang="en-US" altLang="ja-JP" sz="1050" dirty="0">
              <a:latin typeface="+mj-ea"/>
              <a:ea typeface="+mj-ea"/>
            </a:endParaRPr>
          </a:p>
        </p:txBody>
      </p:sp>
      <p:sp>
        <p:nvSpPr>
          <p:cNvPr id="88" name="AutoShape 124"/>
          <p:cNvSpPr>
            <a:spLocks noChangeArrowheads="1"/>
          </p:cNvSpPr>
          <p:nvPr/>
        </p:nvSpPr>
        <p:spPr bwMode="auto">
          <a:xfrm>
            <a:off x="0" y="6651625"/>
            <a:ext cx="3024188" cy="3810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生活機能評価　　　　　　　　　  </a:t>
            </a:r>
            <a:r>
              <a:rPr lang="ja-JP" altLang="en-US" sz="1100" b="1" dirty="0">
                <a:latin typeface="+mn-ea"/>
                <a:ea typeface="+mn-ea"/>
              </a:rPr>
              <a:t>　</a:t>
            </a:r>
            <a:r>
              <a:rPr lang="ja-JP" altLang="en-US" sz="1100" b="1" dirty="0">
                <a:latin typeface="+mn-ea"/>
                <a:ea typeface="+mn-ea"/>
              </a:rPr>
              <a:t>時間        </a:t>
            </a:r>
            <a:endParaRPr lang="ja-JP" altLang="en-US" sz="1100" b="1" dirty="0">
              <a:latin typeface="+mn-ea"/>
              <a:ea typeface="+mn-ea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07963" y="7032625"/>
            <a:ext cx="2952750" cy="40005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>
                <a:latin typeface="+mn-ea"/>
                <a:ea typeface="+mn-ea"/>
              </a:rPr>
              <a:t>○同時実施：　無　・  有  （　　　　　　  　　　　　　　　）</a:t>
            </a:r>
            <a:endParaRPr lang="en-US" altLang="ja-JP" sz="10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00" dirty="0">
                <a:latin typeface="+mn-ea"/>
                <a:ea typeface="+mn-ea"/>
              </a:rPr>
              <a:t>実施（　　　　）回数、実施</a:t>
            </a:r>
            <a:r>
              <a:rPr lang="en-US" altLang="ja-JP" sz="1000" dirty="0">
                <a:latin typeface="+mn-ea"/>
                <a:ea typeface="+mn-ea"/>
              </a:rPr>
              <a:t>/</a:t>
            </a:r>
            <a:r>
              <a:rPr lang="ja-JP" altLang="en-US" sz="1000" dirty="0">
                <a:latin typeface="+mn-ea"/>
                <a:ea typeface="+mn-ea"/>
              </a:rPr>
              <a:t>参加者数（　　　</a:t>
            </a:r>
            <a:r>
              <a:rPr lang="en-US" altLang="ja-JP" sz="1000" dirty="0">
                <a:latin typeface="+mn-ea"/>
                <a:ea typeface="+mn-ea"/>
              </a:rPr>
              <a:t>/</a:t>
            </a:r>
            <a:r>
              <a:rPr lang="ja-JP" altLang="en-US" sz="1000" dirty="0">
                <a:latin typeface="+mn-ea"/>
                <a:ea typeface="+mn-ea"/>
              </a:rPr>
              <a:t>　　　）人</a:t>
            </a:r>
            <a:endParaRPr lang="en-US" altLang="ja-JP" sz="1000" dirty="0">
              <a:latin typeface="+mn-ea"/>
              <a:ea typeface="+mn-ea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1287463" y="6672263"/>
            <a:ext cx="649287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grpSp>
        <p:nvGrpSpPr>
          <p:cNvPr id="2080" name="グループ化 141"/>
          <p:cNvGrpSpPr>
            <a:grpSpLocks/>
          </p:cNvGrpSpPr>
          <p:nvPr/>
        </p:nvGrpSpPr>
        <p:grpSpPr bwMode="auto">
          <a:xfrm>
            <a:off x="2944813" y="4368800"/>
            <a:ext cx="3168650" cy="503238"/>
            <a:chOff x="3016424" y="4235569"/>
            <a:chExt cx="3168352" cy="503238"/>
          </a:xfrm>
        </p:grpSpPr>
        <p:sp>
          <p:nvSpPr>
            <p:cNvPr id="151" name="AutoShape 124"/>
            <p:cNvSpPr>
              <a:spLocks noChangeArrowheads="1"/>
            </p:cNvSpPr>
            <p:nvPr/>
          </p:nvSpPr>
          <p:spPr bwMode="auto">
            <a:xfrm>
              <a:off x="3016424" y="4235569"/>
              <a:ext cx="3168352" cy="503238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>
                  <a:latin typeface="+mn-ea"/>
                  <a:ea typeface="+mn-ea"/>
                </a:rPr>
                <a:t>通所型介護予防　　　　　　　  </a:t>
              </a:r>
              <a:r>
                <a:rPr lang="ja-JP" altLang="en-US" sz="1100" b="1" dirty="0">
                  <a:latin typeface="+mn-ea"/>
                  <a:ea typeface="+mn-ea"/>
                </a:rPr>
                <a:t>時間 </a:t>
              </a:r>
              <a:r>
                <a:rPr lang="ja-JP" altLang="en-US" sz="1100" b="1" dirty="0">
                  <a:latin typeface="+mn-ea"/>
                  <a:ea typeface="+mn-ea"/>
                </a:rPr>
                <a:t>      </a:t>
              </a:r>
              <a:endParaRPr lang="ja-JP" altLang="en-US" sz="1100" b="1" dirty="0">
                <a:latin typeface="+mn-ea"/>
                <a:ea typeface="+mn-ea"/>
              </a:endParaRPr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5248239" y="4368919"/>
              <a:ext cx="865106" cy="287338"/>
            </a:xfrm>
            <a:prstGeom prst="rect">
              <a:avLst/>
            </a:prstGeom>
            <a:noFill/>
            <a:ln w="1270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900" dirty="0">
                  <a:solidFill>
                    <a:srgbClr val="FF0000"/>
                  </a:solidFill>
                </a:rPr>
                <a:t>(</a:t>
              </a:r>
              <a:r>
                <a:rPr lang="ja-JP" altLang="en-US" sz="900" dirty="0">
                  <a:solidFill>
                    <a:srgbClr val="FF0000"/>
                  </a:solidFill>
                </a:rPr>
                <a:t>直営</a:t>
              </a:r>
              <a:r>
                <a:rPr lang="en-US" altLang="ja-JP" sz="900" dirty="0">
                  <a:solidFill>
                    <a:srgbClr val="FF0000"/>
                  </a:solidFill>
                </a:rPr>
                <a:t>or</a:t>
              </a:r>
              <a:r>
                <a:rPr lang="ja-JP" altLang="en-US" sz="900" dirty="0">
                  <a:solidFill>
                    <a:srgbClr val="FF0000"/>
                  </a:solidFill>
                </a:rPr>
                <a:t>委託</a:t>
              </a:r>
              <a:r>
                <a:rPr lang="en-US" altLang="ja-JP" sz="900" dirty="0">
                  <a:solidFill>
                    <a:srgbClr val="FF0000"/>
                  </a:solidFill>
                </a:rPr>
                <a:t>)</a:t>
              </a:r>
              <a:endParaRPr lang="en-US" altLang="ja-JP" sz="900" dirty="0">
                <a:solidFill>
                  <a:srgbClr val="FF0000"/>
                </a:solidFill>
              </a:endParaRPr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4240271" y="4295894"/>
              <a:ext cx="649227" cy="3603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ja-JP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sp>
        <p:nvSpPr>
          <p:cNvPr id="135" name="正方形/長方形 134"/>
          <p:cNvSpPr/>
          <p:nvPr/>
        </p:nvSpPr>
        <p:spPr>
          <a:xfrm>
            <a:off x="3087688" y="2063750"/>
            <a:ext cx="649287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5969000" y="2136775"/>
            <a:ext cx="649288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9064625" y="2136775"/>
            <a:ext cx="649288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11514138" y="2136775"/>
            <a:ext cx="649287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113" name="AutoShape 121"/>
          <p:cNvSpPr>
            <a:spLocks noChangeAspect="1" noChangeArrowheads="1"/>
          </p:cNvSpPr>
          <p:nvPr/>
        </p:nvSpPr>
        <p:spPr bwMode="auto">
          <a:xfrm>
            <a:off x="4313238" y="3432175"/>
            <a:ext cx="7704137" cy="64928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>
                <a:ea typeface="ＭＳ Ｐゴシック" charset="-128"/>
              </a:rPr>
              <a:t>　　　　　　　　　二次予防事業対象者等への支援　　</a:t>
            </a:r>
            <a:endParaRPr lang="en-US" altLang="ja-JP" sz="1200" b="1" dirty="0">
              <a:ea typeface="ＭＳ Ｐゴシック" charset="-128"/>
            </a:endParaRPr>
          </a:p>
          <a:p>
            <a:pPr>
              <a:defRPr/>
            </a:pPr>
            <a:r>
              <a:rPr lang="ja-JP" altLang="en-US" sz="800" b="1" dirty="0">
                <a:ea typeface="ＭＳ Ｐゴシック" charset="-128"/>
              </a:rPr>
              <a:t>　　　　　　　　　　　　　　</a:t>
            </a:r>
            <a:r>
              <a:rPr lang="en-US" altLang="ja-JP" sz="1100" b="1" dirty="0">
                <a:ea typeface="ＭＳ Ｐゴシック" charset="-128"/>
              </a:rPr>
              <a:t>※</a:t>
            </a:r>
            <a:r>
              <a:rPr lang="ja-JP" altLang="en-US" sz="1100" b="1" dirty="0">
                <a:ea typeface="ＭＳ Ｐゴシック" charset="-128"/>
              </a:rPr>
              <a:t>総合事業の実施場合は要支援者への支援も含む　</a:t>
            </a:r>
            <a:r>
              <a:rPr lang="ja-JP" altLang="en-US" sz="800" b="1" dirty="0">
                <a:ea typeface="ＭＳ Ｐゴシック" charset="-128"/>
              </a:rPr>
              <a:t>　　　　　　</a:t>
            </a:r>
            <a:r>
              <a:rPr lang="ja-JP" altLang="en-US" sz="1200" b="1" dirty="0">
                <a:ea typeface="ＭＳ Ｐゴシック" charset="-128"/>
              </a:rPr>
              <a:t>　　　　　　　</a:t>
            </a:r>
            <a:r>
              <a:rPr lang="ja-JP" altLang="en-US" sz="1200" b="1" dirty="0">
                <a:solidFill>
                  <a:srgbClr val="C00000"/>
                </a:solidFill>
                <a:ea typeface="ＭＳ Ｐゴシック" charset="-128"/>
              </a:rPr>
              <a:t>時間</a:t>
            </a:r>
            <a:endParaRPr lang="ja-JP" altLang="en-US" sz="12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8704263" y="3576638"/>
            <a:ext cx="936625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grpSp>
        <p:nvGrpSpPr>
          <p:cNvPr id="2087" name="グループ化 77"/>
          <p:cNvGrpSpPr>
            <a:grpSpLocks/>
          </p:cNvGrpSpPr>
          <p:nvPr/>
        </p:nvGrpSpPr>
        <p:grpSpPr bwMode="auto">
          <a:xfrm>
            <a:off x="3257550" y="8185150"/>
            <a:ext cx="3214688" cy="1368425"/>
            <a:chOff x="3376168" y="3864496"/>
            <a:chExt cx="2736124" cy="1224136"/>
          </a:xfrm>
        </p:grpSpPr>
        <p:grpSp>
          <p:nvGrpSpPr>
            <p:cNvPr id="2112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156" name="正方形/長方形 155"/>
              <p:cNvSpPr/>
              <p:nvPr/>
            </p:nvSpPr>
            <p:spPr>
              <a:xfrm>
                <a:off x="423889" y="6600798"/>
                <a:ext cx="2016524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57" name="正方形/長方形 156"/>
              <p:cNvSpPr/>
              <p:nvPr/>
            </p:nvSpPr>
            <p:spPr>
              <a:xfrm>
                <a:off x="358984" y="6955401"/>
                <a:ext cx="2031072" cy="13331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　）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155" name="正方形/長方形 154"/>
            <p:cNvSpPr/>
            <p:nvPr/>
          </p:nvSpPr>
          <p:spPr>
            <a:xfrm>
              <a:off x="3376168" y="3864496"/>
              <a:ext cx="2736124" cy="2868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sp>
        <p:nvSpPr>
          <p:cNvPr id="158" name="Line 88"/>
          <p:cNvSpPr>
            <a:spLocks noChangeShapeType="1"/>
          </p:cNvSpPr>
          <p:nvPr/>
        </p:nvSpPr>
        <p:spPr bwMode="auto">
          <a:xfrm>
            <a:off x="3232150" y="4224338"/>
            <a:ext cx="65532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6400800" y="5392738"/>
            <a:ext cx="2952750" cy="283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年間（　　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・利用</a:t>
            </a:r>
            <a:r>
              <a:rPr lang="ja-JP" altLang="en-US" sz="1050" dirty="0">
                <a:latin typeface="+mn-ea"/>
                <a:ea typeface="+mn-ea"/>
              </a:rPr>
              <a:t>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（対象者抽出</a:t>
            </a:r>
            <a:r>
              <a:rPr lang="ja-JP" altLang="en-US" sz="800" dirty="0">
                <a:latin typeface="+mn-ea"/>
                <a:ea typeface="ＭＳ Ｐゴシック" charset="-128"/>
              </a:rPr>
              <a:t>、案内、発送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endParaRPr lang="en-US" altLang="ja-JP" sz="8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回あたり</a:t>
            </a:r>
            <a:r>
              <a:rPr lang="ja-JP" altLang="en-US" sz="1050" dirty="0">
                <a:latin typeface="+mn-ea"/>
                <a:ea typeface="+mn-ea"/>
              </a:rPr>
              <a:t>（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</a:t>
            </a:r>
            <a:r>
              <a:rPr lang="ja-JP" altLang="en-US" sz="1050" dirty="0">
                <a:latin typeface="+mn-ea"/>
                <a:ea typeface="ＭＳ Ｐゴシック" charset="-128"/>
              </a:rPr>
              <a:t>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ja-JP" altLang="en-US" sz="800" dirty="0">
                <a:latin typeface="+mn-ea"/>
                <a:ea typeface="+mn-ea"/>
              </a:rPr>
              <a:t>（外部講師、スタッフ等）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en-US" altLang="ja-JP" sz="1050" dirty="0">
                <a:latin typeface="+mn-ea"/>
                <a:ea typeface="+mn-ea"/>
              </a:rPr>
              <a:t>    1</a:t>
            </a:r>
            <a:r>
              <a:rPr lang="ja-JP" altLang="en-US" sz="1050" dirty="0">
                <a:latin typeface="+mn-ea"/>
                <a:ea typeface="+mn-ea"/>
              </a:rPr>
              <a:t>回あたり</a:t>
            </a:r>
            <a:r>
              <a:rPr lang="ja-JP" altLang="en-US" sz="1050" dirty="0">
                <a:latin typeface="+mn-ea"/>
                <a:ea typeface="+mn-ea"/>
              </a:rPr>
              <a:t>（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・医師判断連絡　　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件（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）件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・アセスメント</a:t>
            </a:r>
            <a:r>
              <a:rPr lang="ja-JP" altLang="en-US" sz="800" dirty="0">
                <a:latin typeface="+mn-ea"/>
                <a:ea typeface="+mn-ea"/>
              </a:rPr>
              <a:t>（課題整理、評価等）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事前：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回あたり（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事後：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回あたり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・個別サービス計画の作成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</a:t>
            </a:r>
            <a:r>
              <a:rPr lang="en-US" altLang="ja-JP" sz="1050" dirty="0">
                <a:latin typeface="+mn-ea"/>
                <a:ea typeface="ＭＳ Ｐゴシック" charset="-128"/>
              </a:rPr>
              <a:t> 1</a:t>
            </a:r>
            <a:r>
              <a:rPr lang="ja-JP" altLang="en-US" sz="1050" dirty="0">
                <a:latin typeface="+mn-ea"/>
                <a:ea typeface="ＭＳ Ｐゴシック" charset="-128"/>
              </a:rPr>
              <a:t>回あたり（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・プログラムの実施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回あたり（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年（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・通所中の支援（電話、訪問等）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件あたり（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</a:t>
            </a:r>
            <a:r>
              <a:rPr lang="ja-JP" altLang="en-US" sz="1050" dirty="0">
                <a:latin typeface="+mn-ea"/>
                <a:ea typeface="+mn-ea"/>
              </a:rPr>
              <a:t>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 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・データ入力等</a:t>
            </a:r>
            <a:r>
              <a:rPr lang="ja-JP" altLang="en-US" sz="1050" dirty="0">
                <a:latin typeface="+mn-ea"/>
                <a:ea typeface="ＭＳ Ｐゴシック" charset="-128"/>
              </a:rPr>
              <a:t>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</p:txBody>
      </p:sp>
      <p:grpSp>
        <p:nvGrpSpPr>
          <p:cNvPr id="2090" name="グループ化 77"/>
          <p:cNvGrpSpPr>
            <a:grpSpLocks/>
          </p:cNvGrpSpPr>
          <p:nvPr/>
        </p:nvGrpSpPr>
        <p:grpSpPr bwMode="auto">
          <a:xfrm>
            <a:off x="6400800" y="8232775"/>
            <a:ext cx="3214688" cy="1368425"/>
            <a:chOff x="3376168" y="3864496"/>
            <a:chExt cx="2736124" cy="1224136"/>
          </a:xfrm>
        </p:grpSpPr>
        <p:grpSp>
          <p:nvGrpSpPr>
            <p:cNvPr id="2108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172" name="正方形/長方形 171"/>
              <p:cNvSpPr/>
              <p:nvPr/>
            </p:nvSpPr>
            <p:spPr>
              <a:xfrm>
                <a:off x="423889" y="6600798"/>
                <a:ext cx="2016524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73" name="正方形/長方形 172"/>
              <p:cNvSpPr/>
              <p:nvPr/>
            </p:nvSpPr>
            <p:spPr>
              <a:xfrm>
                <a:off x="358984" y="6955401"/>
                <a:ext cx="2031072" cy="13331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　）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170" name="正方形/長方形 169"/>
            <p:cNvSpPr/>
            <p:nvPr/>
          </p:nvSpPr>
          <p:spPr>
            <a:xfrm>
              <a:off x="3376168" y="3864496"/>
              <a:ext cx="2736124" cy="2868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sp>
        <p:nvSpPr>
          <p:cNvPr id="174" name="AutoShape 124"/>
          <p:cNvSpPr>
            <a:spLocks noChangeArrowheads="1"/>
          </p:cNvSpPr>
          <p:nvPr/>
        </p:nvSpPr>
        <p:spPr bwMode="auto">
          <a:xfrm>
            <a:off x="9424988" y="7483475"/>
            <a:ext cx="3376612" cy="5762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二次予防事業の</a:t>
            </a:r>
            <a:endParaRPr lang="en-US" altLang="ja-JP" sz="110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評価　　　　　　　　　　　　　　</a:t>
            </a:r>
            <a:r>
              <a:rPr lang="ja-JP" altLang="en-US" sz="1100" b="1" dirty="0">
                <a:latin typeface="+mn-ea"/>
                <a:ea typeface="+mn-ea"/>
              </a:rPr>
              <a:t>　　　　</a:t>
            </a:r>
            <a:r>
              <a:rPr lang="ja-JP" altLang="en-US" sz="1100" b="1" dirty="0">
                <a:latin typeface="+mn-ea"/>
                <a:ea typeface="+mn-ea"/>
              </a:rPr>
              <a:t> 時間        </a:t>
            </a:r>
            <a:endParaRPr lang="ja-JP" altLang="en-US" sz="1100" b="1" dirty="0">
              <a:latin typeface="+mn-ea"/>
              <a:ea typeface="+mn-ea"/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9785350" y="5273675"/>
            <a:ext cx="3311525" cy="900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</a:t>
            </a:r>
            <a:r>
              <a:rPr lang="ja-JP" altLang="en-US" sz="1050" dirty="0">
                <a:latin typeface="+mn-ea"/>
                <a:ea typeface="+mn-ea"/>
              </a:rPr>
              <a:t>  年間</a:t>
            </a:r>
            <a:r>
              <a:rPr lang="ja-JP" altLang="en-US" sz="1050" dirty="0">
                <a:latin typeface="+mn-ea"/>
                <a:ea typeface="+mn-ea"/>
              </a:rPr>
              <a:t>（　　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連絡</a:t>
            </a:r>
            <a:r>
              <a:rPr lang="ja-JP" altLang="en-US" sz="1050" dirty="0">
                <a:latin typeface="+mn-ea"/>
                <a:ea typeface="+mn-ea"/>
              </a:rPr>
              <a:t>調整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　）回</a:t>
            </a:r>
            <a:r>
              <a:rPr lang="ja-JP" altLang="en-US" sz="1050" dirty="0">
                <a:latin typeface="+mn-ea"/>
                <a:ea typeface="+mn-ea"/>
              </a:rPr>
              <a:t>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・訪問</a:t>
            </a:r>
            <a:r>
              <a:rPr lang="ja-JP" altLang="en-US" sz="800" dirty="0">
                <a:latin typeface="+mn-ea"/>
                <a:ea typeface="+mn-ea"/>
              </a:rPr>
              <a:t>（記録含む）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年（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事後</a:t>
            </a:r>
            <a:r>
              <a:rPr lang="ja-JP" altLang="en-US" sz="1050" dirty="0">
                <a:latin typeface="+mn-ea"/>
                <a:ea typeface="+mn-ea"/>
              </a:rPr>
              <a:t>フォロー　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 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・事後処理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年間（　　）時間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9785350" y="8491538"/>
            <a:ext cx="3240088" cy="1062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企画　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年間（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連絡</a:t>
            </a: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調整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）</a:t>
            </a:r>
            <a:r>
              <a:rPr lang="ja-JP" altLang="en-US" sz="1050" dirty="0">
                <a:latin typeface="+mn-ea"/>
                <a:ea typeface="+mn-ea"/>
              </a:rPr>
              <a:t>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・集計・分析、評価資料作成等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　　　　　　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</a:t>
            </a:r>
            <a:r>
              <a:rPr lang="ja-JP" altLang="en-US" sz="1050" dirty="0">
                <a:latin typeface="+mn-ea"/>
                <a:ea typeface="ＭＳ Ｐゴシック" charset="-128"/>
              </a:rPr>
              <a:t>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・打合せ等の実施 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・事後処理　　年間（　　）時間</a:t>
            </a:r>
            <a:endParaRPr lang="ja-JP" altLang="en-US" sz="1050" dirty="0">
              <a:latin typeface="+mn-ea"/>
              <a:ea typeface="+mn-ea"/>
            </a:endParaRPr>
          </a:p>
        </p:txBody>
      </p:sp>
      <p:grpSp>
        <p:nvGrpSpPr>
          <p:cNvPr id="2094" name="グループ化 77"/>
          <p:cNvGrpSpPr>
            <a:grpSpLocks/>
          </p:cNvGrpSpPr>
          <p:nvPr/>
        </p:nvGrpSpPr>
        <p:grpSpPr bwMode="auto">
          <a:xfrm>
            <a:off x="9785350" y="6138863"/>
            <a:ext cx="3214688" cy="1368425"/>
            <a:chOff x="3376168" y="3864496"/>
            <a:chExt cx="2736124" cy="1224136"/>
          </a:xfrm>
        </p:grpSpPr>
        <p:grpSp>
          <p:nvGrpSpPr>
            <p:cNvPr id="2104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197" name="正方形/長方形 196"/>
              <p:cNvSpPr/>
              <p:nvPr/>
            </p:nvSpPr>
            <p:spPr>
              <a:xfrm>
                <a:off x="423889" y="6600798"/>
                <a:ext cx="2016524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98" name="正方形/長方形 197"/>
              <p:cNvSpPr/>
              <p:nvPr/>
            </p:nvSpPr>
            <p:spPr>
              <a:xfrm>
                <a:off x="358984" y="6955400"/>
                <a:ext cx="2031072" cy="13331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　）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196" name="正方形/長方形 195"/>
            <p:cNvSpPr/>
            <p:nvPr/>
          </p:nvSpPr>
          <p:spPr>
            <a:xfrm>
              <a:off x="3376168" y="3864496"/>
              <a:ext cx="2736124" cy="2868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grpSp>
        <p:nvGrpSpPr>
          <p:cNvPr id="2095" name="グループ化 201"/>
          <p:cNvGrpSpPr>
            <a:grpSpLocks/>
          </p:cNvGrpSpPr>
          <p:nvPr/>
        </p:nvGrpSpPr>
        <p:grpSpPr bwMode="auto">
          <a:xfrm>
            <a:off x="9424988" y="4368800"/>
            <a:ext cx="3363912" cy="574675"/>
            <a:chOff x="9425136" y="4368552"/>
            <a:chExt cx="3364281" cy="575246"/>
          </a:xfrm>
        </p:grpSpPr>
        <p:sp>
          <p:nvSpPr>
            <p:cNvPr id="189" name="AutoShape 124"/>
            <p:cNvSpPr>
              <a:spLocks noChangeArrowheads="1"/>
            </p:cNvSpPr>
            <p:nvPr/>
          </p:nvSpPr>
          <p:spPr bwMode="auto">
            <a:xfrm>
              <a:off x="9425136" y="4368552"/>
              <a:ext cx="3364281" cy="575246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>
                  <a:latin typeface="+mn-ea"/>
                  <a:ea typeface="+mn-ea"/>
                </a:rPr>
                <a:t>訪問型介護予防　　　　　　　　　 </a:t>
              </a:r>
              <a:r>
                <a:rPr lang="ja-JP" altLang="en-US" sz="1100" b="1" dirty="0">
                  <a:latin typeface="+mn-ea"/>
                  <a:ea typeface="+mn-ea"/>
                </a:rPr>
                <a:t>時間          </a:t>
              </a:r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10720678" y="4440061"/>
              <a:ext cx="649358" cy="3607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ja-JP" b="1" dirty="0">
                <a:solidFill>
                  <a:schemeClr val="accent6"/>
                </a:solidFill>
                <a:latin typeface="+mn-ea"/>
              </a:endParaRPr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11728851" y="4513159"/>
              <a:ext cx="865283" cy="287622"/>
            </a:xfrm>
            <a:prstGeom prst="rect">
              <a:avLst/>
            </a:prstGeom>
            <a:noFill/>
            <a:ln w="1270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900" dirty="0">
                  <a:solidFill>
                    <a:srgbClr val="FF0000"/>
                  </a:solidFill>
                </a:rPr>
                <a:t>(</a:t>
              </a:r>
              <a:r>
                <a:rPr lang="ja-JP" altLang="en-US" sz="900" dirty="0">
                  <a:solidFill>
                    <a:srgbClr val="FF0000"/>
                  </a:solidFill>
                </a:rPr>
                <a:t>直営</a:t>
              </a:r>
              <a:r>
                <a:rPr lang="en-US" altLang="ja-JP" sz="900" dirty="0">
                  <a:solidFill>
                    <a:srgbClr val="FF0000"/>
                  </a:solidFill>
                </a:rPr>
                <a:t>or</a:t>
              </a:r>
              <a:r>
                <a:rPr lang="ja-JP" altLang="en-US" sz="900" dirty="0">
                  <a:solidFill>
                    <a:srgbClr val="FF0000"/>
                  </a:solidFill>
                </a:rPr>
                <a:t>委託</a:t>
              </a:r>
              <a:r>
                <a:rPr lang="en-US" altLang="ja-JP" sz="900" dirty="0">
                  <a:solidFill>
                    <a:srgbClr val="FF0000"/>
                  </a:solidFill>
                </a:rPr>
                <a:t>)</a:t>
              </a:r>
              <a:endParaRPr lang="en-US" altLang="ja-JP" sz="9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01" name="正方形/長方形 200"/>
          <p:cNvSpPr/>
          <p:nvPr/>
        </p:nvSpPr>
        <p:spPr>
          <a:xfrm>
            <a:off x="10937875" y="7608888"/>
            <a:ext cx="649288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203" name="正方形/長方形 202"/>
          <p:cNvSpPr/>
          <p:nvPr/>
        </p:nvSpPr>
        <p:spPr>
          <a:xfrm>
            <a:off x="11938000" y="7608888"/>
            <a:ext cx="863600" cy="287337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(</a:t>
            </a:r>
            <a:r>
              <a:rPr lang="ja-JP" altLang="en-US" sz="900" dirty="0">
                <a:solidFill>
                  <a:srgbClr val="FF0000"/>
                </a:solidFill>
              </a:rPr>
              <a:t>直営</a:t>
            </a:r>
            <a:r>
              <a:rPr lang="en-US" altLang="ja-JP" sz="900" dirty="0">
                <a:solidFill>
                  <a:srgbClr val="FF0000"/>
                </a:solidFill>
              </a:rPr>
              <a:t>or</a:t>
            </a:r>
            <a:r>
              <a:rPr lang="ja-JP" altLang="en-US" sz="900" dirty="0">
                <a:solidFill>
                  <a:srgbClr val="FF0000"/>
                </a:solidFill>
              </a:rPr>
              <a:t>委託</a:t>
            </a:r>
            <a:r>
              <a:rPr lang="en-US" altLang="ja-JP" sz="900" dirty="0">
                <a:solidFill>
                  <a:srgbClr val="FF0000"/>
                </a:solidFill>
              </a:rPr>
              <a:t>)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472238" y="4903788"/>
            <a:ext cx="3024187" cy="401637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u="sng" dirty="0">
                <a:latin typeface="+mn-ea"/>
                <a:ea typeface="+mn-ea"/>
              </a:rPr>
              <a:t>ﾌﾟﾛｸﾞﾗﾑ名　「　　　　　　　　　　　　　　　　　　 　　　　　　」</a:t>
            </a:r>
            <a:endParaRPr lang="en-US" altLang="ja-JP" sz="1000" u="sng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00" dirty="0">
                <a:latin typeface="+mn-ea"/>
                <a:ea typeface="+mn-ea"/>
              </a:rPr>
              <a:t>実施（　　　　）回、対象／参加者数（　　　　　</a:t>
            </a:r>
            <a:r>
              <a:rPr lang="en-US" altLang="ja-JP" sz="1000" dirty="0">
                <a:latin typeface="+mn-ea"/>
                <a:ea typeface="+mn-ea"/>
              </a:rPr>
              <a:t>/</a:t>
            </a:r>
            <a:r>
              <a:rPr lang="ja-JP" altLang="en-US" sz="1000" dirty="0">
                <a:latin typeface="+mn-ea"/>
                <a:ea typeface="+mn-ea"/>
              </a:rPr>
              <a:t>　　　）人</a:t>
            </a:r>
            <a:endParaRPr lang="en-US" altLang="ja-JP" sz="1000" dirty="0">
              <a:latin typeface="+mn-ea"/>
              <a:ea typeface="+mn-ea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9856788" y="8185150"/>
            <a:ext cx="2944812" cy="246063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>
                <a:latin typeface="+mn-ea"/>
                <a:ea typeface="+mn-ea"/>
              </a:rPr>
              <a:t>実施（　　　　）回、対象／参加者数（　　　　</a:t>
            </a:r>
            <a:r>
              <a:rPr lang="en-US" altLang="ja-JP" sz="1000" dirty="0">
                <a:latin typeface="+mn-ea"/>
                <a:ea typeface="+mn-ea"/>
              </a:rPr>
              <a:t>/</a:t>
            </a:r>
            <a:r>
              <a:rPr lang="ja-JP" altLang="en-US" sz="1000" dirty="0">
                <a:latin typeface="+mn-ea"/>
                <a:ea typeface="+mn-ea"/>
              </a:rPr>
              <a:t>　　　）人</a:t>
            </a:r>
            <a:endParaRPr lang="en-US" altLang="ja-JP" sz="1000" dirty="0">
              <a:latin typeface="+mn-ea"/>
              <a:ea typeface="+mn-ea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9856788" y="5016500"/>
            <a:ext cx="2944812" cy="246063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>
                <a:latin typeface="+mn-ea"/>
                <a:ea typeface="+mn-ea"/>
              </a:rPr>
              <a:t>実施（　　　　）回、対象／参加者数（　　　　</a:t>
            </a:r>
            <a:r>
              <a:rPr lang="en-US" altLang="ja-JP" sz="1000" dirty="0">
                <a:latin typeface="+mn-ea"/>
                <a:ea typeface="+mn-ea"/>
              </a:rPr>
              <a:t>/</a:t>
            </a:r>
            <a:r>
              <a:rPr lang="ja-JP" altLang="en-US" sz="1000" dirty="0">
                <a:latin typeface="+mn-ea"/>
                <a:ea typeface="+mn-ea"/>
              </a:rPr>
              <a:t>　　　）人</a:t>
            </a:r>
            <a:endParaRPr lang="en-US" altLang="ja-JP" sz="10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ne 88"/>
          <p:cNvSpPr>
            <a:spLocks noChangeShapeType="1"/>
          </p:cNvSpPr>
          <p:nvPr/>
        </p:nvSpPr>
        <p:spPr bwMode="auto">
          <a:xfrm>
            <a:off x="7624763" y="984250"/>
            <a:ext cx="24479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30" name="Line 88"/>
          <p:cNvSpPr>
            <a:spLocks noChangeShapeType="1"/>
          </p:cNvSpPr>
          <p:nvPr/>
        </p:nvSpPr>
        <p:spPr bwMode="auto">
          <a:xfrm>
            <a:off x="2152650" y="1055688"/>
            <a:ext cx="24479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00" name="Line 87"/>
          <p:cNvSpPr>
            <a:spLocks noChangeShapeType="1"/>
          </p:cNvSpPr>
          <p:nvPr/>
        </p:nvSpPr>
        <p:spPr bwMode="auto">
          <a:xfrm>
            <a:off x="6616700" y="407988"/>
            <a:ext cx="0" cy="74168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02" name="Line 87"/>
          <p:cNvSpPr>
            <a:spLocks noChangeShapeType="1"/>
          </p:cNvSpPr>
          <p:nvPr/>
        </p:nvSpPr>
        <p:spPr bwMode="auto">
          <a:xfrm>
            <a:off x="3376613" y="1055688"/>
            <a:ext cx="0" cy="662463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82" name="Line 87"/>
          <p:cNvSpPr>
            <a:spLocks noChangeShapeType="1"/>
          </p:cNvSpPr>
          <p:nvPr/>
        </p:nvSpPr>
        <p:spPr bwMode="auto">
          <a:xfrm>
            <a:off x="9785350" y="1055688"/>
            <a:ext cx="0" cy="482441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383" name="Line 68"/>
          <p:cNvSpPr>
            <a:spLocks noChangeShapeType="1"/>
          </p:cNvSpPr>
          <p:nvPr/>
        </p:nvSpPr>
        <p:spPr bwMode="auto">
          <a:xfrm flipH="1" flipV="1">
            <a:off x="279400" y="336550"/>
            <a:ext cx="0" cy="900112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48050" y="1697038"/>
            <a:ext cx="3097213" cy="154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年間（　　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・利用</a:t>
            </a:r>
            <a:r>
              <a:rPr lang="ja-JP" altLang="en-US" sz="1050" dirty="0">
                <a:latin typeface="+mn-ea"/>
                <a:ea typeface="+mn-ea"/>
              </a:rPr>
              <a:t>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（対象者抽出</a:t>
            </a:r>
            <a:r>
              <a:rPr lang="ja-JP" altLang="en-US" sz="800" dirty="0">
                <a:latin typeface="+mn-ea"/>
                <a:ea typeface="ＭＳ Ｐゴシック" charset="-128"/>
              </a:rPr>
              <a:t>、案内、発送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endParaRPr lang="en-US" altLang="ja-JP" sz="8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</a:t>
            </a:r>
            <a:r>
              <a:rPr lang="ja-JP" altLang="en-US" sz="1050" dirty="0">
                <a:latin typeface="+mn-ea"/>
                <a:ea typeface="ＭＳ Ｐゴシック" charset="-128"/>
              </a:rPr>
              <a:t>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en-US" altLang="ja-JP" sz="1050" dirty="0">
                <a:latin typeface="+mn-ea"/>
                <a:ea typeface="+mn-ea"/>
              </a:rPr>
              <a:t>  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）回＝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・教室の運営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・その他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448050" y="1344613"/>
            <a:ext cx="2952750" cy="3683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u="sng" dirty="0">
                <a:latin typeface="+mj-ea"/>
                <a:ea typeface="+mj-ea"/>
              </a:rPr>
              <a:t>「　　　　　　　　　　　　　　　　　　　　　　　　　　」（　　　）時間</a:t>
            </a:r>
            <a:endParaRPr lang="en-US" altLang="ja-JP" sz="900" u="sng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　　）回、 対象／参加者数（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r>
              <a:rPr lang="ja-JP" altLang="en-US" sz="900" dirty="0">
                <a:latin typeface="+mj-ea"/>
                <a:ea typeface="+mj-ea"/>
              </a:rPr>
              <a:t>　　　</a:t>
            </a:r>
            <a:endParaRPr lang="en-US" altLang="ja-JP" sz="900" dirty="0">
              <a:latin typeface="+mn-ea"/>
              <a:ea typeface="+mn-ea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448050" y="4575175"/>
            <a:ext cx="2952750" cy="369888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u="sng" dirty="0">
                <a:latin typeface="+mj-ea"/>
                <a:ea typeface="+mj-ea"/>
              </a:rPr>
              <a:t>「　　　　　　　　　　　　　　　　　　　　　　　　　　」（　　　　）時間</a:t>
            </a:r>
            <a:endParaRPr lang="en-US" altLang="ja-JP" sz="900" u="sng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　　）回、 対象／参加者数（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9856788" y="4889500"/>
            <a:ext cx="3455987" cy="1062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　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en-US" altLang="ja-JP" sz="1050" dirty="0">
                <a:latin typeface="+mn-ea"/>
                <a:ea typeface="+mn-ea"/>
              </a:rPr>
              <a:t>     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×12</a:t>
            </a:r>
            <a:r>
              <a:rPr lang="ja-JP" altLang="en-US" sz="1050" dirty="0">
                <a:latin typeface="+mn-ea"/>
                <a:ea typeface="+mn-ea"/>
              </a:rPr>
              <a:t>か月＝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・面接・訪問等の実施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年（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9856788" y="1992313"/>
            <a:ext cx="31686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年間（　　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r>
              <a:rPr lang="ja-JP" altLang="en-US" sz="800" dirty="0">
                <a:latin typeface="+mn-ea"/>
                <a:ea typeface="ＭＳ Ｐゴシック" charset="-128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</a:t>
            </a:r>
            <a:r>
              <a:rPr lang="ja-JP" altLang="en-US" sz="1050" dirty="0">
                <a:latin typeface="+mn-ea"/>
                <a:ea typeface="ＭＳ Ｐゴシック" charset="-128"/>
              </a:rPr>
              <a:t>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en-US" altLang="ja-JP" sz="1050" dirty="0">
                <a:latin typeface="+mn-ea"/>
                <a:ea typeface="+mn-ea"/>
              </a:rPr>
              <a:t>        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×(     )</a:t>
            </a:r>
            <a:r>
              <a:rPr lang="ja-JP" altLang="en-US" sz="1050" dirty="0">
                <a:latin typeface="+mn-ea"/>
                <a:ea typeface="+mn-ea"/>
              </a:rPr>
              <a:t>回＝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・会議等の実施</a:t>
            </a:r>
            <a:r>
              <a:rPr lang="en-US" altLang="ja-JP" sz="1050" dirty="0">
                <a:latin typeface="+mn-ea"/>
                <a:ea typeface="+mn-ea"/>
              </a:rPr>
              <a:t> </a:t>
            </a:r>
            <a:r>
              <a:rPr lang="ja-JP" altLang="en-US" sz="800" dirty="0">
                <a:latin typeface="+mn-ea"/>
                <a:ea typeface="+mn-ea"/>
              </a:rPr>
              <a:t>（ネットワーク会議、 事例検討会、研修会等）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ＭＳ Ｐゴシック" charset="-128"/>
              </a:rPr>
              <a:t>　　　①</a:t>
            </a:r>
            <a:r>
              <a:rPr lang="en-US" altLang="ja-JP" sz="1050" dirty="0">
                <a:latin typeface="+mn-ea"/>
                <a:ea typeface="ＭＳ Ｐゴシック" charset="-128"/>
              </a:rPr>
              <a:t> 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ＭＳ Ｐゴシック" charset="-128"/>
              </a:rPr>
              <a:t>　　　②</a:t>
            </a:r>
            <a:r>
              <a:rPr lang="en-US" altLang="ja-JP" sz="1050" dirty="0">
                <a:latin typeface="+mn-ea"/>
                <a:ea typeface="ＭＳ Ｐゴシック" charset="-128"/>
              </a:rPr>
              <a:t> 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ＭＳ Ｐゴシック" charset="-128"/>
              </a:rPr>
              <a:t>　　　③</a:t>
            </a:r>
            <a:r>
              <a:rPr lang="en-US" altLang="ja-JP" sz="1050" dirty="0">
                <a:latin typeface="+mn-ea"/>
                <a:ea typeface="ＭＳ Ｐゴシック" charset="-128"/>
              </a:rPr>
              <a:t> 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ＭＳ Ｐゴシック" charset="-128"/>
              </a:rPr>
              <a:t>　　　④</a:t>
            </a:r>
            <a:r>
              <a:rPr lang="en-US" altLang="ja-JP" sz="1050" dirty="0">
                <a:latin typeface="+mn-ea"/>
                <a:ea typeface="ＭＳ Ｐゴシック" charset="-128"/>
              </a:rPr>
              <a:t> 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ＭＳ Ｐゴシック" charset="-128"/>
              </a:rPr>
              <a:t>　　　⑤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年（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　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</a:t>
            </a:r>
            <a:r>
              <a:rPr lang="ja-JP" altLang="en-US" sz="1050" dirty="0">
                <a:latin typeface="+mn-ea"/>
                <a:ea typeface="+mn-ea"/>
              </a:rPr>
              <a:t>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en-US" altLang="ja-JP" sz="1050" dirty="0">
                <a:latin typeface="+mn-ea"/>
                <a:ea typeface="+mn-ea"/>
              </a:rPr>
              <a:t>  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・その他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149" name="正方形/長方形 67"/>
          <p:cNvSpPr>
            <a:spLocks noChangeArrowheads="1"/>
          </p:cNvSpPr>
          <p:nvPr/>
        </p:nvSpPr>
        <p:spPr bwMode="auto">
          <a:xfrm>
            <a:off x="9856788" y="1271588"/>
            <a:ext cx="2808287" cy="70802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800" u="sng" dirty="0">
                <a:latin typeface="+mj-ea"/>
                <a:ea typeface="+mj-ea"/>
              </a:rPr>
              <a:t>①</a:t>
            </a:r>
            <a:r>
              <a:rPr lang="ja-JP" altLang="en-US" sz="800" u="sng" dirty="0">
                <a:latin typeface="+mj-ea"/>
                <a:ea typeface="ＭＳ Ｐゴシック" charset="-128"/>
              </a:rPr>
              <a:t>「　　　　　　　　　　　　　　　　　　　　　　　」（　　　）回（　　　）人　　</a:t>
            </a:r>
            <a:endParaRPr lang="en-US" altLang="ja-JP" sz="800" u="sng" dirty="0">
              <a:latin typeface="+mj-ea"/>
              <a:ea typeface="ＭＳ Ｐゴシック" charset="-128"/>
            </a:endParaRPr>
          </a:p>
          <a:p>
            <a:pPr>
              <a:defRPr/>
            </a:pPr>
            <a:r>
              <a:rPr lang="ja-JP" altLang="en-US" sz="800" u="sng" dirty="0">
                <a:latin typeface="+mj-ea"/>
                <a:ea typeface="+mj-ea"/>
              </a:rPr>
              <a:t>②「　　　　　　　　　　　　　　　　　　　　　　　」（　　　）回（　　　）人</a:t>
            </a:r>
            <a:endParaRPr lang="en-US" altLang="ja-JP" sz="800" u="sng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800" u="sng" dirty="0">
                <a:latin typeface="+mj-ea"/>
                <a:ea typeface="+mj-ea"/>
              </a:rPr>
              <a:t>③</a:t>
            </a:r>
            <a:r>
              <a:rPr lang="ja-JP" altLang="en-US" sz="800" u="sng" dirty="0">
                <a:latin typeface="+mj-ea"/>
                <a:ea typeface="ＭＳ Ｐゴシック" charset="-128"/>
              </a:rPr>
              <a:t>「　　　　　　　　　　　　　　　　　　　　　　　」（　　　）回（　　　）人</a:t>
            </a:r>
            <a:endParaRPr lang="en-US" altLang="ja-JP" sz="800" u="sng" dirty="0">
              <a:latin typeface="+mj-ea"/>
              <a:ea typeface="ＭＳ Ｐゴシック" charset="-128"/>
            </a:endParaRPr>
          </a:p>
          <a:p>
            <a:pPr>
              <a:defRPr/>
            </a:pPr>
            <a:r>
              <a:rPr lang="ja-JP" altLang="en-US" sz="800" u="sng" dirty="0">
                <a:latin typeface="+mj-ea"/>
                <a:ea typeface="ＭＳ Ｐゴシック" charset="-128"/>
              </a:rPr>
              <a:t>④「　　　　　　　　　　　　　　　　　　　　　　　」（　　　）回（　　　）人</a:t>
            </a:r>
            <a:endParaRPr lang="en-US" altLang="ja-JP" sz="800" u="sng" dirty="0">
              <a:latin typeface="+mj-ea"/>
              <a:ea typeface="ＭＳ Ｐゴシック" charset="-128"/>
            </a:endParaRPr>
          </a:p>
          <a:p>
            <a:pPr>
              <a:defRPr/>
            </a:pPr>
            <a:r>
              <a:rPr lang="ja-JP" altLang="en-US" sz="800" u="sng" dirty="0">
                <a:latin typeface="+mj-ea"/>
                <a:ea typeface="ＭＳ Ｐゴシック" charset="-128"/>
              </a:rPr>
              <a:t>⑤「　　　　　　　　　　　　　　　　　　　　　　　」（　　　）回（　　　）人</a:t>
            </a:r>
            <a:endParaRPr lang="en-US" altLang="ja-JP" sz="800" dirty="0">
              <a:latin typeface="+mj-ea"/>
              <a:ea typeface="+mj-ea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52425" y="8329613"/>
            <a:ext cx="3240088" cy="1060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企画　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年間（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連絡</a:t>
            </a: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調整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）</a:t>
            </a:r>
            <a:r>
              <a:rPr lang="ja-JP" altLang="en-US" sz="1050" dirty="0">
                <a:latin typeface="+mn-ea"/>
                <a:ea typeface="+mn-ea"/>
              </a:rPr>
              <a:t>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・集計・分析、評価資料作成等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　　　　　　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</a:t>
            </a:r>
            <a:r>
              <a:rPr lang="ja-JP" altLang="en-US" sz="1050" dirty="0">
                <a:latin typeface="+mn-ea"/>
                <a:ea typeface="ＭＳ Ｐゴシック" charset="-128"/>
              </a:rPr>
              <a:t>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・打合せ等の実施 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・事後処理　　年間（　　）時間</a:t>
            </a:r>
            <a:endParaRPr lang="ja-JP" altLang="en-US" sz="1050" dirty="0">
              <a:latin typeface="+mn-ea"/>
              <a:ea typeface="+mn-ea"/>
            </a:endParaRPr>
          </a:p>
        </p:txBody>
      </p:sp>
      <p:grpSp>
        <p:nvGrpSpPr>
          <p:cNvPr id="3087" name="グループ化 107"/>
          <p:cNvGrpSpPr>
            <a:grpSpLocks/>
          </p:cNvGrpSpPr>
          <p:nvPr/>
        </p:nvGrpSpPr>
        <p:grpSpPr bwMode="auto">
          <a:xfrm>
            <a:off x="3232150" y="768350"/>
            <a:ext cx="3168650" cy="503238"/>
            <a:chOff x="6328792" y="120080"/>
            <a:chExt cx="3168352" cy="503238"/>
          </a:xfrm>
        </p:grpSpPr>
        <p:grpSp>
          <p:nvGrpSpPr>
            <p:cNvPr id="3183" name="グループ化 81"/>
            <p:cNvGrpSpPr>
              <a:grpSpLocks/>
            </p:cNvGrpSpPr>
            <p:nvPr/>
          </p:nvGrpSpPr>
          <p:grpSpPr bwMode="auto">
            <a:xfrm>
              <a:off x="6328792" y="120080"/>
              <a:ext cx="3168352" cy="503238"/>
              <a:chOff x="9209112" y="4080520"/>
              <a:chExt cx="3168352" cy="503238"/>
            </a:xfrm>
          </p:grpSpPr>
          <p:sp>
            <p:nvSpPr>
              <p:cNvPr id="84" name="正方形/長方形 83"/>
              <p:cNvSpPr/>
              <p:nvPr/>
            </p:nvSpPr>
            <p:spPr bwMode="auto">
              <a:xfrm>
                <a:off x="10691698" y="4151958"/>
                <a:ext cx="606368" cy="36036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83" name="AutoShape 124"/>
              <p:cNvSpPr>
                <a:spLocks noChangeArrowheads="1"/>
              </p:cNvSpPr>
              <p:nvPr/>
            </p:nvSpPr>
            <p:spPr bwMode="auto">
              <a:xfrm>
                <a:off x="9209112" y="4080520"/>
                <a:ext cx="3168352" cy="50323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　地域介護予防活動</a:t>
                </a:r>
                <a:endParaRPr lang="en-US" altLang="ja-JP" sz="1100" b="1" dirty="0">
                  <a:latin typeface="+mn-ea"/>
                  <a:ea typeface="+mn-ea"/>
                </a:endParaRPr>
              </a:p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　支援事業　　　　　　　　　　　　　  </a:t>
                </a:r>
                <a:r>
                  <a:rPr lang="ja-JP" altLang="en-US" sz="1100" b="1" dirty="0">
                    <a:latin typeface="+mn-ea"/>
                    <a:ea typeface="+mn-ea"/>
                  </a:rPr>
                  <a:t>時間 </a:t>
                </a:r>
                <a:r>
                  <a:rPr lang="ja-JP" altLang="en-US" sz="1100" b="1" dirty="0">
                    <a:latin typeface="+mn-ea"/>
                    <a:ea typeface="+mn-ea"/>
                  </a:rPr>
                  <a:t>      　</a:t>
                </a:r>
                <a:endParaRPr lang="ja-JP" altLang="en-US" sz="1100" b="1" dirty="0">
                  <a:latin typeface="+mn-ea"/>
                  <a:ea typeface="+mn-ea"/>
                </a:endParaRPr>
              </a:p>
            </p:txBody>
          </p:sp>
        </p:grpSp>
        <p:sp>
          <p:nvSpPr>
            <p:cNvPr id="174" name="正方形/長方形 173"/>
            <p:cNvSpPr/>
            <p:nvPr/>
          </p:nvSpPr>
          <p:spPr>
            <a:xfrm>
              <a:off x="8633625" y="264543"/>
              <a:ext cx="863519" cy="287337"/>
            </a:xfrm>
            <a:prstGeom prst="rect">
              <a:avLst/>
            </a:prstGeom>
            <a:noFill/>
            <a:ln w="1270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900" dirty="0">
                  <a:solidFill>
                    <a:srgbClr val="FF0000"/>
                  </a:solidFill>
                </a:rPr>
                <a:t>(</a:t>
              </a:r>
              <a:r>
                <a:rPr lang="ja-JP" altLang="en-US" sz="900" dirty="0">
                  <a:solidFill>
                    <a:srgbClr val="FF0000"/>
                  </a:solidFill>
                </a:rPr>
                <a:t>直営</a:t>
              </a:r>
              <a:r>
                <a:rPr lang="en-US" altLang="ja-JP" sz="900" dirty="0">
                  <a:solidFill>
                    <a:srgbClr val="FF0000"/>
                  </a:solidFill>
                </a:rPr>
                <a:t>or</a:t>
              </a:r>
              <a:r>
                <a:rPr lang="ja-JP" altLang="en-US" sz="900" dirty="0">
                  <a:solidFill>
                    <a:srgbClr val="FF0000"/>
                  </a:solidFill>
                </a:rPr>
                <a:t>委託</a:t>
              </a:r>
              <a:r>
                <a:rPr lang="en-US" altLang="ja-JP" sz="900" dirty="0">
                  <a:solidFill>
                    <a:srgbClr val="FF0000"/>
                  </a:solidFill>
                </a:rPr>
                <a:t>)</a:t>
              </a:r>
              <a:endParaRPr lang="en-US" altLang="ja-JP" sz="900" dirty="0">
                <a:solidFill>
                  <a:srgbClr val="FF0000"/>
                </a:solidFill>
              </a:endParaRPr>
            </a:p>
          </p:txBody>
        </p:sp>
        <p:sp>
          <p:nvSpPr>
            <p:cNvPr id="120" name="正方形/長方形 119"/>
            <p:cNvSpPr/>
            <p:nvPr/>
          </p:nvSpPr>
          <p:spPr bwMode="auto">
            <a:xfrm>
              <a:off x="7811378" y="191518"/>
              <a:ext cx="606368" cy="360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grpSp>
        <p:nvGrpSpPr>
          <p:cNvPr id="3088" name="グループ化 77"/>
          <p:cNvGrpSpPr>
            <a:grpSpLocks/>
          </p:cNvGrpSpPr>
          <p:nvPr/>
        </p:nvGrpSpPr>
        <p:grpSpPr bwMode="auto">
          <a:xfrm>
            <a:off x="3376613" y="3216275"/>
            <a:ext cx="3214687" cy="1368425"/>
            <a:chOff x="3376168" y="3864496"/>
            <a:chExt cx="2736124" cy="1224136"/>
          </a:xfrm>
        </p:grpSpPr>
        <p:grpSp>
          <p:nvGrpSpPr>
            <p:cNvPr id="3179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153" name="正方形/長方形 152"/>
              <p:cNvSpPr/>
              <p:nvPr/>
            </p:nvSpPr>
            <p:spPr>
              <a:xfrm>
                <a:off x="423889" y="6600798"/>
                <a:ext cx="2016525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55" name="正方形/長方形 154"/>
              <p:cNvSpPr/>
              <p:nvPr/>
            </p:nvSpPr>
            <p:spPr>
              <a:xfrm>
                <a:off x="358984" y="6955401"/>
                <a:ext cx="2031072" cy="13331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150" name="正方形/長方形 149"/>
            <p:cNvSpPr/>
            <p:nvPr/>
          </p:nvSpPr>
          <p:spPr>
            <a:xfrm>
              <a:off x="3376168" y="3864496"/>
              <a:ext cx="2736124" cy="2868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（委託・地区への依頼に関する業務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grpSp>
        <p:nvGrpSpPr>
          <p:cNvPr id="3089" name="グループ化 77"/>
          <p:cNvGrpSpPr>
            <a:grpSpLocks/>
          </p:cNvGrpSpPr>
          <p:nvPr/>
        </p:nvGrpSpPr>
        <p:grpSpPr bwMode="auto">
          <a:xfrm>
            <a:off x="3402013" y="6456363"/>
            <a:ext cx="3214687" cy="1368425"/>
            <a:chOff x="3376168" y="3864496"/>
            <a:chExt cx="2736124" cy="1224136"/>
          </a:xfrm>
        </p:grpSpPr>
        <p:grpSp>
          <p:nvGrpSpPr>
            <p:cNvPr id="3175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160" name="正方形/長方形 159"/>
              <p:cNvSpPr/>
              <p:nvPr/>
            </p:nvSpPr>
            <p:spPr>
              <a:xfrm>
                <a:off x="423889" y="6600798"/>
                <a:ext cx="2016525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61" name="正方形/長方形 160"/>
              <p:cNvSpPr/>
              <p:nvPr/>
            </p:nvSpPr>
            <p:spPr>
              <a:xfrm>
                <a:off x="358984" y="6955400"/>
                <a:ext cx="2031072" cy="13331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159" name="正方形/長方形 158"/>
            <p:cNvSpPr/>
            <p:nvPr/>
          </p:nvSpPr>
          <p:spPr>
            <a:xfrm>
              <a:off x="3376168" y="3864496"/>
              <a:ext cx="2736124" cy="2868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（委託・地区への依頼に関する業務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sp>
        <p:nvSpPr>
          <p:cNvPr id="162" name="テキスト ボックス 161"/>
          <p:cNvSpPr txBox="1"/>
          <p:nvPr/>
        </p:nvSpPr>
        <p:spPr>
          <a:xfrm>
            <a:off x="352425" y="1704975"/>
            <a:ext cx="2808288" cy="154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　　　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（対象者抽出</a:t>
            </a:r>
            <a:r>
              <a:rPr lang="ja-JP" altLang="en-US" sz="800" dirty="0">
                <a:latin typeface="+mn-ea"/>
                <a:ea typeface="ＭＳ Ｐゴシック" charset="-128"/>
              </a:rPr>
              <a:t>、案内、発送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endParaRPr lang="en-US" altLang="ja-JP" sz="8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　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連絡</a:t>
            </a:r>
            <a:r>
              <a:rPr lang="ja-JP" altLang="en-US" sz="1050" dirty="0">
                <a:latin typeface="+mn-ea"/>
                <a:ea typeface="+mn-ea"/>
              </a:rPr>
              <a:t>調整　</a:t>
            </a:r>
            <a:r>
              <a:rPr lang="en-US" altLang="ja-JP" sz="1050" dirty="0">
                <a:latin typeface="+mn-ea"/>
                <a:ea typeface="+mn-ea"/>
              </a:rPr>
              <a:t> 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　）回＝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・教室の運営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年（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　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　 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en-US" altLang="ja-JP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・その他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344488" y="1344613"/>
            <a:ext cx="2887662" cy="3683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u="sng" dirty="0">
                <a:latin typeface="+mn-ea"/>
                <a:ea typeface="+mn-ea"/>
              </a:rPr>
              <a:t>「　　　　　　　　　　　　　　　　　　　　　　　　　　」　（　　）時間</a:t>
            </a:r>
            <a:endParaRPr lang="en-US" altLang="ja-JP" sz="900" u="sng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　　）回、 対象／参加者数（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grpSp>
        <p:nvGrpSpPr>
          <p:cNvPr id="3092" name="グループ化 172"/>
          <p:cNvGrpSpPr>
            <a:grpSpLocks/>
          </p:cNvGrpSpPr>
          <p:nvPr/>
        </p:nvGrpSpPr>
        <p:grpSpPr bwMode="auto">
          <a:xfrm>
            <a:off x="-7938" y="47625"/>
            <a:ext cx="3095626" cy="649288"/>
            <a:chOff x="6400800" y="3504456"/>
            <a:chExt cx="3096344" cy="649288"/>
          </a:xfrm>
        </p:grpSpPr>
        <p:sp>
          <p:nvSpPr>
            <p:cNvPr id="175" name="AutoShape 121"/>
            <p:cNvSpPr>
              <a:spLocks noChangeAspect="1" noChangeArrowheads="1"/>
            </p:cNvSpPr>
            <p:nvPr/>
          </p:nvSpPr>
          <p:spPr bwMode="auto">
            <a:xfrm>
              <a:off x="6400800" y="3504456"/>
              <a:ext cx="3096344" cy="649288"/>
            </a:xfrm>
            <a:prstGeom prst="roundRect">
              <a:avLst>
                <a:gd name="adj" fmla="val 50000"/>
              </a:avLst>
            </a:prstGeom>
            <a:solidFill>
              <a:srgbClr val="99CCFF"/>
            </a:solidFill>
            <a:ln w="22225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/>
            </a:ln>
          </p:spPr>
          <p:txBody>
            <a:bodyPr wrap="none" lIns="128016" tIns="64008" rIns="128016" bIns="64008" anchor="ctr"/>
            <a:lstStyle/>
            <a:p>
              <a:pPr>
                <a:defRPr/>
              </a:pPr>
              <a:r>
                <a:rPr lang="ja-JP" altLang="en-US" sz="1200" b="1" dirty="0">
                  <a:ea typeface="ＭＳ Ｐゴシック" charset="-128"/>
                </a:rPr>
                <a:t>      一次予防事業      　</a:t>
              </a:r>
              <a:r>
                <a:rPr lang="ja-JP" altLang="en-US" sz="1200" b="1" dirty="0">
                  <a:ea typeface="ＭＳ Ｐゴシック" charset="-128"/>
                </a:rPr>
                <a:t>　</a:t>
              </a:r>
              <a:r>
                <a:rPr lang="ja-JP" altLang="en-US" sz="1200" b="1" dirty="0">
                  <a:ea typeface="ＭＳ Ｐゴシック" charset="-128"/>
                </a:rPr>
                <a:t>　　　　　　　</a:t>
              </a:r>
              <a:r>
                <a:rPr lang="ja-JP" altLang="en-US" sz="1200" b="1" dirty="0">
                  <a:solidFill>
                    <a:srgbClr val="C00000"/>
                  </a:solidFill>
                  <a:ea typeface="ＭＳ Ｐゴシック" charset="-128"/>
                </a:rPr>
                <a:t>時間</a:t>
              </a:r>
              <a:endParaRPr lang="ja-JP" altLang="en-US" sz="1200" dirty="0">
                <a:solidFill>
                  <a:srgbClr val="C00000"/>
                </a:solidFill>
                <a:ea typeface="ＭＳ Ｐゴシック" charset="-128"/>
              </a:endParaRPr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7912452" y="3648919"/>
              <a:ext cx="792346" cy="360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ja-JP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grpSp>
        <p:nvGrpSpPr>
          <p:cNvPr id="3093" name="グループ化 178"/>
          <p:cNvGrpSpPr>
            <a:grpSpLocks/>
          </p:cNvGrpSpPr>
          <p:nvPr/>
        </p:nvGrpSpPr>
        <p:grpSpPr bwMode="auto">
          <a:xfrm>
            <a:off x="71438" y="768350"/>
            <a:ext cx="3089275" cy="503238"/>
            <a:chOff x="6472808" y="4224536"/>
            <a:chExt cx="3168352" cy="503238"/>
          </a:xfrm>
        </p:grpSpPr>
        <p:grpSp>
          <p:nvGrpSpPr>
            <p:cNvPr id="3169" name="グループ化 94"/>
            <p:cNvGrpSpPr>
              <a:grpSpLocks/>
            </p:cNvGrpSpPr>
            <p:nvPr/>
          </p:nvGrpSpPr>
          <p:grpSpPr bwMode="auto">
            <a:xfrm>
              <a:off x="6472808" y="4224536"/>
              <a:ext cx="3168352" cy="503238"/>
              <a:chOff x="9425136" y="4224536"/>
              <a:chExt cx="3168352" cy="503238"/>
            </a:xfrm>
          </p:grpSpPr>
          <p:sp>
            <p:nvSpPr>
              <p:cNvPr id="182" name="AutoShape 124"/>
              <p:cNvSpPr>
                <a:spLocks noChangeArrowheads="1"/>
              </p:cNvSpPr>
              <p:nvPr/>
            </p:nvSpPr>
            <p:spPr bwMode="auto">
              <a:xfrm>
                <a:off x="9425136" y="4224536"/>
                <a:ext cx="3168352" cy="50323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介護予防普及</a:t>
                </a:r>
                <a:endParaRPr lang="en-US" altLang="ja-JP" sz="1100" b="1" dirty="0">
                  <a:latin typeface="+mn-ea"/>
                  <a:ea typeface="+mn-ea"/>
                </a:endParaRPr>
              </a:p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啓発　　　　　　　　　　　　　　　  </a:t>
                </a:r>
                <a:r>
                  <a:rPr lang="ja-JP" altLang="en-US" sz="1100" b="1" dirty="0">
                    <a:latin typeface="+mn-ea"/>
                    <a:ea typeface="+mn-ea"/>
                  </a:rPr>
                  <a:t>時間 </a:t>
                </a:r>
                <a:r>
                  <a:rPr lang="ja-JP" altLang="en-US" sz="1100" b="1" dirty="0">
                    <a:latin typeface="+mn-ea"/>
                    <a:ea typeface="+mn-ea"/>
                  </a:rPr>
                  <a:t>      </a:t>
                </a:r>
                <a:endParaRPr lang="ja-JP" altLang="en-US" sz="1100" b="1" dirty="0">
                  <a:latin typeface="+mn-ea"/>
                  <a:ea typeface="+mn-ea"/>
                </a:endParaRPr>
              </a:p>
            </p:txBody>
          </p:sp>
          <p:sp>
            <p:nvSpPr>
              <p:cNvPr id="183" name="正方形/長方形 182"/>
              <p:cNvSpPr/>
              <p:nvPr/>
            </p:nvSpPr>
            <p:spPr>
              <a:xfrm>
                <a:off x="11657309" y="4368999"/>
                <a:ext cx="864541" cy="287337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ja-JP" sz="900" dirty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直営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or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委託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)</a:t>
                </a:r>
                <a:endParaRPr lang="en-US" altLang="ja-JP" sz="9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81" name="正方形/長方形 180"/>
            <p:cNvSpPr/>
            <p:nvPr/>
          </p:nvSpPr>
          <p:spPr>
            <a:xfrm>
              <a:off x="7719960" y="4295974"/>
              <a:ext cx="647998" cy="360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ja-JP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grpSp>
        <p:nvGrpSpPr>
          <p:cNvPr id="3094" name="グループ化 77"/>
          <p:cNvGrpSpPr>
            <a:grpSpLocks/>
          </p:cNvGrpSpPr>
          <p:nvPr/>
        </p:nvGrpSpPr>
        <p:grpSpPr bwMode="auto">
          <a:xfrm>
            <a:off x="306388" y="3216275"/>
            <a:ext cx="3214687" cy="1368425"/>
            <a:chOff x="3376168" y="3864496"/>
            <a:chExt cx="2736124" cy="1224136"/>
          </a:xfrm>
        </p:grpSpPr>
        <p:grpSp>
          <p:nvGrpSpPr>
            <p:cNvPr id="3165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187" name="正方形/長方形 186"/>
              <p:cNvSpPr/>
              <p:nvPr/>
            </p:nvSpPr>
            <p:spPr>
              <a:xfrm>
                <a:off x="423889" y="6600798"/>
                <a:ext cx="2016525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88" name="正方形/長方形 187"/>
              <p:cNvSpPr/>
              <p:nvPr/>
            </p:nvSpPr>
            <p:spPr>
              <a:xfrm>
                <a:off x="358984" y="6955401"/>
                <a:ext cx="2031072" cy="13331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186" name="正方形/長方形 185"/>
            <p:cNvSpPr/>
            <p:nvPr/>
          </p:nvSpPr>
          <p:spPr>
            <a:xfrm>
              <a:off x="3376168" y="3864496"/>
              <a:ext cx="2736124" cy="2868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（委託・地区への依頼に関する業務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sp>
        <p:nvSpPr>
          <p:cNvPr id="189" name="テキスト ボックス 188"/>
          <p:cNvSpPr txBox="1"/>
          <p:nvPr/>
        </p:nvSpPr>
        <p:spPr>
          <a:xfrm>
            <a:off x="3376613" y="4981575"/>
            <a:ext cx="3455987" cy="154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・利用</a:t>
            </a:r>
            <a:r>
              <a:rPr lang="ja-JP" altLang="en-US" sz="1050" dirty="0">
                <a:latin typeface="+mn-ea"/>
                <a:ea typeface="+mn-ea"/>
              </a:rPr>
              <a:t>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（対象者抽出</a:t>
            </a:r>
            <a:r>
              <a:rPr lang="ja-JP" altLang="en-US" sz="800" dirty="0">
                <a:latin typeface="+mn-ea"/>
                <a:ea typeface="ＭＳ Ｐゴシック" charset="-128"/>
              </a:rPr>
              <a:t>、案内、発送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endParaRPr lang="en-US" altLang="ja-JP" sz="8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r>
              <a:rPr lang="ja-JP" altLang="en-US" sz="1050" dirty="0">
                <a:latin typeface="+mn-ea"/>
                <a:ea typeface="+mn-ea"/>
              </a:rPr>
              <a:t>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</a:t>
            </a:r>
            <a:r>
              <a:rPr lang="ja-JP" altLang="en-US" sz="1050" dirty="0">
                <a:latin typeface="+mn-ea"/>
                <a:ea typeface="ＭＳ Ｐゴシック" charset="-128"/>
              </a:rPr>
              <a:t>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en-US" altLang="ja-JP" sz="1050" dirty="0">
                <a:latin typeface="+mn-ea"/>
                <a:ea typeface="+mn-ea"/>
              </a:rPr>
              <a:t>  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）回＝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・教室の運営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・その他</a:t>
            </a:r>
            <a:endParaRPr lang="en-US" altLang="ja-JP" sz="1050" dirty="0">
              <a:latin typeface="+mn-ea"/>
              <a:ea typeface="+mn-ea"/>
            </a:endParaRPr>
          </a:p>
        </p:txBody>
      </p:sp>
      <p:grpSp>
        <p:nvGrpSpPr>
          <p:cNvPr id="3096" name="グループ化 77"/>
          <p:cNvGrpSpPr>
            <a:grpSpLocks/>
          </p:cNvGrpSpPr>
          <p:nvPr/>
        </p:nvGrpSpPr>
        <p:grpSpPr bwMode="auto">
          <a:xfrm>
            <a:off x="279400" y="6456363"/>
            <a:ext cx="3214688" cy="1368425"/>
            <a:chOff x="3376168" y="3864496"/>
            <a:chExt cx="2736124" cy="1224136"/>
          </a:xfrm>
        </p:grpSpPr>
        <p:grpSp>
          <p:nvGrpSpPr>
            <p:cNvPr id="3161" name="グループ化 153"/>
            <p:cNvGrpSpPr>
              <a:grpSpLocks/>
            </p:cNvGrpSpPr>
            <p:nvPr/>
          </p:nvGrpSpPr>
          <p:grpSpPr bwMode="auto">
            <a:xfrm>
              <a:off x="3376168" y="3864496"/>
              <a:ext cx="2512878" cy="1224136"/>
              <a:chOff x="358984" y="6600798"/>
              <a:chExt cx="2081179" cy="2369515"/>
            </a:xfrm>
          </p:grpSpPr>
          <p:sp>
            <p:nvSpPr>
              <p:cNvPr id="195" name="正方形/長方形 194"/>
              <p:cNvSpPr/>
              <p:nvPr/>
            </p:nvSpPr>
            <p:spPr>
              <a:xfrm>
                <a:off x="423889" y="6600798"/>
                <a:ext cx="2016524" cy="236951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196" name="正方形/長方形 195"/>
              <p:cNvSpPr/>
              <p:nvPr/>
            </p:nvSpPr>
            <p:spPr>
              <a:xfrm>
                <a:off x="358984" y="6955400"/>
                <a:ext cx="2031072" cy="13331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・委託の準備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　 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　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委託先の評価         （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194" name="正方形/長方形 193"/>
            <p:cNvSpPr/>
            <p:nvPr/>
          </p:nvSpPr>
          <p:spPr>
            <a:xfrm>
              <a:off x="3376168" y="3864496"/>
              <a:ext cx="2736124" cy="2868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（委託・地区への依頼に関する業務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grpSp>
        <p:nvGrpSpPr>
          <p:cNvPr id="3097" name="グループ化 198"/>
          <p:cNvGrpSpPr>
            <a:grpSpLocks/>
          </p:cNvGrpSpPr>
          <p:nvPr/>
        </p:nvGrpSpPr>
        <p:grpSpPr bwMode="auto">
          <a:xfrm>
            <a:off x="63500" y="7753350"/>
            <a:ext cx="3457575" cy="576263"/>
            <a:chOff x="6328792" y="7680920"/>
            <a:chExt cx="3456384" cy="576064"/>
          </a:xfrm>
        </p:grpSpPr>
        <p:sp>
          <p:nvSpPr>
            <p:cNvPr id="111" name="AutoShape 124"/>
            <p:cNvSpPr>
              <a:spLocks noChangeArrowheads="1"/>
            </p:cNvSpPr>
            <p:nvPr/>
          </p:nvSpPr>
          <p:spPr bwMode="auto">
            <a:xfrm>
              <a:off x="6328792" y="7680920"/>
              <a:ext cx="3169146" cy="57606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>
                  <a:latin typeface="+mn-ea"/>
                  <a:ea typeface="+mn-ea"/>
                </a:rPr>
                <a:t>　一次予防事業の評価　　　　　　　  </a:t>
              </a:r>
              <a:r>
                <a:rPr lang="ja-JP" altLang="en-US" sz="1100" b="1" dirty="0">
                  <a:latin typeface="+mn-ea"/>
                  <a:ea typeface="+mn-ea"/>
                </a:rPr>
                <a:t>時間 </a:t>
              </a:r>
              <a:r>
                <a:rPr lang="ja-JP" altLang="en-US" sz="1100" b="1" dirty="0">
                  <a:latin typeface="+mn-ea"/>
                  <a:ea typeface="+mn-ea"/>
                </a:rPr>
                <a:t>      　</a:t>
              </a:r>
              <a:endParaRPr lang="ja-JP" altLang="en-US" sz="1100" b="1" dirty="0">
                <a:latin typeface="+mn-ea"/>
                <a:ea typeface="+mn-ea"/>
              </a:endParaRPr>
            </a:p>
          </p:txBody>
        </p:sp>
        <p:sp>
          <p:nvSpPr>
            <p:cNvPr id="197" name="正方形/長方形 196"/>
            <p:cNvSpPr/>
            <p:nvPr/>
          </p:nvSpPr>
          <p:spPr bwMode="auto">
            <a:xfrm>
              <a:off x="7912571" y="7825333"/>
              <a:ext cx="606216" cy="3602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accent6"/>
                </a:solidFill>
                <a:latin typeface="+mn-ea"/>
              </a:endParaRPr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8921873" y="7825333"/>
              <a:ext cx="863303" cy="287238"/>
            </a:xfrm>
            <a:prstGeom prst="rect">
              <a:avLst/>
            </a:prstGeom>
            <a:noFill/>
            <a:ln w="1270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900" dirty="0">
                  <a:solidFill>
                    <a:srgbClr val="FF0000"/>
                  </a:solidFill>
                </a:rPr>
                <a:t>(</a:t>
              </a:r>
              <a:r>
                <a:rPr lang="ja-JP" altLang="en-US" sz="900" dirty="0">
                  <a:solidFill>
                    <a:srgbClr val="FF0000"/>
                  </a:solidFill>
                </a:rPr>
                <a:t>直営</a:t>
              </a:r>
              <a:r>
                <a:rPr lang="en-US" altLang="ja-JP" sz="900" dirty="0">
                  <a:solidFill>
                    <a:srgbClr val="FF0000"/>
                  </a:solidFill>
                </a:rPr>
                <a:t>or</a:t>
              </a:r>
              <a:r>
                <a:rPr lang="ja-JP" altLang="en-US" sz="900" dirty="0">
                  <a:solidFill>
                    <a:srgbClr val="FF0000"/>
                  </a:solidFill>
                </a:rPr>
                <a:t>委託</a:t>
              </a:r>
              <a:r>
                <a:rPr lang="en-US" altLang="ja-JP" sz="900" dirty="0">
                  <a:solidFill>
                    <a:srgbClr val="FF0000"/>
                  </a:solidFill>
                </a:rPr>
                <a:t>)</a:t>
              </a:r>
              <a:endParaRPr lang="en-US" altLang="ja-JP" sz="9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グループ化 137"/>
          <p:cNvGrpSpPr>
            <a:grpSpLocks/>
          </p:cNvGrpSpPr>
          <p:nvPr/>
        </p:nvGrpSpPr>
        <p:grpSpPr bwMode="auto">
          <a:xfrm>
            <a:off x="9577388" y="696913"/>
            <a:ext cx="3224212" cy="503237"/>
            <a:chOff x="134640" y="4225354"/>
            <a:chExt cx="3384376" cy="503238"/>
          </a:xfrm>
        </p:grpSpPr>
        <p:sp>
          <p:nvSpPr>
            <p:cNvPr id="144" name="AutoShape 124"/>
            <p:cNvSpPr>
              <a:spLocks noChangeArrowheads="1"/>
            </p:cNvSpPr>
            <p:nvPr/>
          </p:nvSpPr>
          <p:spPr bwMode="auto">
            <a:xfrm>
              <a:off x="134640" y="4225354"/>
              <a:ext cx="3384376" cy="503238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>
                  <a:latin typeface="+mn-ea"/>
                  <a:ea typeface="+mn-ea"/>
                </a:rPr>
                <a:t>包括的・継続的</a:t>
              </a:r>
              <a:endParaRPr lang="en-US" altLang="ja-JP" sz="1100" b="1" dirty="0">
                <a:latin typeface="+mn-ea"/>
                <a:ea typeface="+mn-ea"/>
              </a:endParaRPr>
            </a:p>
            <a:p>
              <a:pPr>
                <a:defRPr/>
              </a:pPr>
              <a:r>
                <a:rPr lang="ja-JP" altLang="en-US" sz="1100" b="1" dirty="0">
                  <a:latin typeface="+mn-ea"/>
                  <a:ea typeface="+mn-ea"/>
                </a:rPr>
                <a:t>ｹｱﾏﾈｼﾞﾒﾝﾄ支援業務　　　　　　　  時間        </a:t>
              </a:r>
              <a:endParaRPr lang="ja-JP" altLang="en-US" sz="1100" b="1" dirty="0">
                <a:latin typeface="+mn-ea"/>
                <a:ea typeface="+mn-ea"/>
              </a:endParaRPr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2485873" y="4296791"/>
              <a:ext cx="864841" cy="288926"/>
            </a:xfrm>
            <a:prstGeom prst="rect">
              <a:avLst/>
            </a:prstGeom>
            <a:noFill/>
            <a:ln w="1270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900" dirty="0">
                  <a:solidFill>
                    <a:srgbClr val="FF0000"/>
                  </a:solidFill>
                </a:rPr>
                <a:t>(</a:t>
              </a:r>
              <a:r>
                <a:rPr lang="ja-JP" altLang="en-US" sz="900" dirty="0">
                  <a:solidFill>
                    <a:srgbClr val="FF0000"/>
                  </a:solidFill>
                </a:rPr>
                <a:t>直営</a:t>
              </a:r>
              <a:r>
                <a:rPr lang="en-US" altLang="ja-JP" sz="900" dirty="0">
                  <a:solidFill>
                    <a:srgbClr val="FF0000"/>
                  </a:solidFill>
                </a:rPr>
                <a:t>or</a:t>
              </a:r>
              <a:r>
                <a:rPr lang="ja-JP" altLang="en-US" sz="900" dirty="0">
                  <a:solidFill>
                    <a:srgbClr val="FF0000"/>
                  </a:solidFill>
                </a:rPr>
                <a:t>委託</a:t>
              </a:r>
              <a:r>
                <a:rPr lang="en-US" altLang="ja-JP" sz="900" dirty="0">
                  <a:solidFill>
                    <a:srgbClr val="FF0000"/>
                  </a:solidFill>
                </a:rPr>
                <a:t>)</a:t>
              </a:r>
              <a:endParaRPr lang="en-US" altLang="ja-JP" sz="9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9" name="グループ化 106"/>
          <p:cNvGrpSpPr>
            <a:grpSpLocks/>
          </p:cNvGrpSpPr>
          <p:nvPr/>
        </p:nvGrpSpPr>
        <p:grpSpPr bwMode="auto">
          <a:xfrm>
            <a:off x="6329363" y="47625"/>
            <a:ext cx="2951162" cy="647700"/>
            <a:chOff x="64099" y="120080"/>
            <a:chExt cx="2592288" cy="648072"/>
          </a:xfrm>
        </p:grpSpPr>
        <p:sp>
          <p:nvSpPr>
            <p:cNvPr id="203" name="AutoShape 121"/>
            <p:cNvSpPr>
              <a:spLocks noChangeAspect="1" noChangeArrowheads="1"/>
            </p:cNvSpPr>
            <p:nvPr/>
          </p:nvSpPr>
          <p:spPr bwMode="auto">
            <a:xfrm>
              <a:off x="64099" y="120080"/>
              <a:ext cx="2592288" cy="648072"/>
            </a:xfrm>
            <a:prstGeom prst="roundRect">
              <a:avLst>
                <a:gd name="adj" fmla="val 50000"/>
              </a:avLst>
            </a:prstGeom>
            <a:solidFill>
              <a:srgbClr val="99CCFF"/>
            </a:solidFill>
            <a:ln w="22225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/>
            </a:ln>
          </p:spPr>
          <p:txBody>
            <a:bodyPr wrap="none" lIns="128016" tIns="64008" rIns="128016" bIns="64008" anchor="ctr"/>
            <a:lstStyle/>
            <a:p>
              <a:pPr>
                <a:defRPr/>
              </a:pPr>
              <a:r>
                <a:rPr lang="ja-JP" altLang="en-US" sz="1200" b="1" dirty="0">
                  <a:ea typeface="ＭＳ Ｐゴシック" charset="-128"/>
                </a:rPr>
                <a:t>包括的支援事業　　　　　　</a:t>
              </a:r>
              <a:r>
                <a:rPr lang="ja-JP" altLang="en-US" sz="1200" b="1" dirty="0">
                  <a:ea typeface="ＭＳ Ｐゴシック" charset="-128"/>
                </a:rPr>
                <a:t>　　　　　　</a:t>
              </a:r>
              <a:r>
                <a:rPr lang="ja-JP" altLang="en-US" sz="1200" b="1" dirty="0">
                  <a:solidFill>
                    <a:srgbClr val="C00000"/>
                  </a:solidFill>
                  <a:ea typeface="ＭＳ Ｐゴシック" charset="-128"/>
                </a:rPr>
                <a:t>時間</a:t>
              </a:r>
              <a:endParaRPr lang="ja-JP" altLang="en-US" sz="1200" dirty="0">
                <a:solidFill>
                  <a:srgbClr val="C00000"/>
                </a:solidFill>
                <a:ea typeface="ＭＳ Ｐゴシック" charset="-128"/>
              </a:endParaRPr>
            </a:p>
          </p:txBody>
        </p:sp>
        <p:sp>
          <p:nvSpPr>
            <p:cNvPr id="204" name="正方形/長方形 203"/>
            <p:cNvSpPr/>
            <p:nvPr/>
          </p:nvSpPr>
          <p:spPr>
            <a:xfrm>
              <a:off x="1455763" y="264626"/>
              <a:ext cx="708382" cy="3589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sp>
        <p:nvSpPr>
          <p:cNvPr id="205" name="テキスト ボックス 204"/>
          <p:cNvSpPr txBox="1"/>
          <p:nvPr/>
        </p:nvSpPr>
        <p:spPr>
          <a:xfrm>
            <a:off x="6688138" y="1579563"/>
            <a:ext cx="3168650" cy="1708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年間</a:t>
            </a:r>
            <a:r>
              <a:rPr lang="ja-JP" altLang="en-US" sz="1050" dirty="0">
                <a:latin typeface="+mn-ea"/>
                <a:ea typeface="+mn-ea"/>
              </a:rPr>
              <a:t>（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・連絡調整</a:t>
            </a:r>
            <a:r>
              <a:rPr lang="ja-JP" altLang="en-US" sz="600" dirty="0">
                <a:latin typeface="+mn-ea"/>
                <a:ea typeface="+mn-ea"/>
              </a:rPr>
              <a:t>（対象者：本人・家族、</a:t>
            </a:r>
            <a:r>
              <a:rPr lang="ja-JP" altLang="en-US" sz="600" dirty="0">
                <a:latin typeface="+mn-ea"/>
                <a:ea typeface="ＭＳ Ｐゴシック" charset="-128"/>
              </a:rPr>
              <a:t>サービス</a:t>
            </a:r>
            <a:r>
              <a:rPr lang="ja-JP" altLang="en-US" sz="600" dirty="0">
                <a:latin typeface="+mn-ea"/>
                <a:ea typeface="ＭＳ Ｐゴシック" charset="-128"/>
              </a:rPr>
              <a:t>提供者、</a:t>
            </a:r>
            <a:r>
              <a:rPr lang="en-US" altLang="ja-JP" sz="600" dirty="0">
                <a:latin typeface="+mn-ea"/>
                <a:ea typeface="ＭＳ Ｐゴシック" charset="-128"/>
              </a:rPr>
              <a:t>3</a:t>
            </a:r>
            <a:r>
              <a:rPr lang="ja-JP" altLang="en-US" sz="600" dirty="0">
                <a:latin typeface="+mn-ea"/>
                <a:ea typeface="ＭＳ Ｐゴシック" charset="-128"/>
              </a:rPr>
              <a:t>職種）</a:t>
            </a:r>
            <a:r>
              <a:rPr lang="ja-JP" altLang="en-US" sz="800" dirty="0">
                <a:latin typeface="+mn-ea"/>
                <a:ea typeface="+mn-ea"/>
              </a:rPr>
              <a:t>　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）件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・訪問　</a:t>
            </a:r>
            <a:r>
              <a:rPr lang="ja-JP" altLang="en-US" sz="800" dirty="0">
                <a:latin typeface="+mn-ea"/>
                <a:ea typeface="+mn-ea"/>
              </a:rPr>
              <a:t>（初回の情報収集、サービス調整、モニタリング、評価等）　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初回：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　　　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　継続： </a:t>
            </a:r>
            <a:r>
              <a:rPr lang="en-US" altLang="ja-JP" sz="1050" dirty="0">
                <a:latin typeface="+mn-ea"/>
                <a:ea typeface="ＭＳ Ｐゴシック" charset="-128"/>
              </a:rPr>
              <a:t> 1</a:t>
            </a:r>
            <a:r>
              <a:rPr lang="ja-JP" altLang="en-US" sz="1050" dirty="0">
                <a:latin typeface="+mn-ea"/>
                <a:ea typeface="ＭＳ Ｐゴシック" charset="-128"/>
              </a:rPr>
              <a:t>件（　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）件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・課題分析、プラン見直し等</a:t>
            </a:r>
            <a:r>
              <a:rPr lang="en-US" altLang="ja-JP" sz="1050" dirty="0">
                <a:latin typeface="+mn-ea"/>
                <a:ea typeface="+mn-ea"/>
              </a:rPr>
              <a:t> </a:t>
            </a:r>
            <a:r>
              <a:rPr lang="ja-JP" altLang="en-US" sz="800" dirty="0">
                <a:latin typeface="+mn-ea"/>
                <a:ea typeface="+mn-ea"/>
              </a:rPr>
              <a:t>（</a:t>
            </a:r>
            <a:r>
              <a:rPr lang="ja-JP" altLang="en-US" sz="800" dirty="0">
                <a:latin typeface="+mn-ea"/>
                <a:ea typeface="ＭＳ Ｐゴシック" charset="-128"/>
              </a:rPr>
              <a:t>記録</a:t>
            </a:r>
            <a:r>
              <a:rPr lang="ja-JP" altLang="en-US" sz="800" dirty="0">
                <a:latin typeface="+mn-ea"/>
                <a:ea typeface="ＭＳ Ｐゴシック" charset="-128"/>
              </a:rPr>
              <a:t>、データ入力等含む</a:t>
            </a:r>
            <a:r>
              <a:rPr lang="en-US" altLang="ja-JP" sz="800" dirty="0">
                <a:latin typeface="+mn-ea"/>
                <a:ea typeface="ＭＳ Ｐゴシック" charset="-128"/>
              </a:rPr>
              <a:t>)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 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件（</a:t>
            </a:r>
            <a:r>
              <a:rPr lang="ja-JP" altLang="en-US" sz="1050" dirty="0">
                <a:latin typeface="+mn-ea"/>
                <a:ea typeface="ＭＳ Ｐゴシック" charset="-128"/>
              </a:rPr>
              <a:t>　</a:t>
            </a:r>
            <a:r>
              <a:rPr lang="ja-JP" altLang="en-US" sz="1050" dirty="0">
                <a:latin typeface="+mn-ea"/>
                <a:ea typeface="ＭＳ Ｐゴシック" charset="-128"/>
              </a:rPr>
              <a:t>　</a:t>
            </a:r>
            <a:r>
              <a:rPr lang="ja-JP" altLang="en-US" sz="1050" dirty="0">
                <a:latin typeface="+mn-ea"/>
                <a:ea typeface="ＭＳ Ｐゴシック" charset="-128"/>
              </a:rPr>
              <a:t>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）件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・事後処理</a:t>
            </a:r>
            <a:r>
              <a:rPr lang="ja-JP" altLang="en-US" sz="600" dirty="0">
                <a:latin typeface="+mn-ea"/>
                <a:ea typeface="+mn-ea"/>
              </a:rPr>
              <a:t>（ｻｰﾋﾞｽ未利用者の確認</a:t>
            </a:r>
            <a:r>
              <a:rPr lang="en-US" altLang="ja-JP" sz="600" dirty="0">
                <a:latin typeface="+mn-ea"/>
                <a:ea typeface="+mn-ea"/>
              </a:rPr>
              <a:t>,</a:t>
            </a:r>
            <a:r>
              <a:rPr lang="ja-JP" altLang="en-US" sz="600" dirty="0" err="1">
                <a:latin typeface="+mn-ea"/>
                <a:ea typeface="+mn-ea"/>
              </a:rPr>
              <a:t>、</a:t>
            </a:r>
            <a:r>
              <a:rPr lang="ja-JP" altLang="en-US" sz="600" dirty="0">
                <a:latin typeface="+mn-ea"/>
                <a:ea typeface="+mn-ea"/>
              </a:rPr>
              <a:t>打合せ等）　　</a:t>
            </a:r>
            <a:r>
              <a:rPr lang="ja-JP" altLang="en-US" sz="1050" dirty="0">
                <a:latin typeface="+mn-ea"/>
                <a:ea typeface="+mn-ea"/>
              </a:rPr>
              <a:t>　年間（</a:t>
            </a:r>
            <a:r>
              <a:rPr lang="ja-JP" altLang="en-US" sz="1050" dirty="0">
                <a:solidFill>
                  <a:schemeClr val="accent6"/>
                </a:solidFill>
                <a:latin typeface="+mn-ea"/>
                <a:ea typeface="+mn-ea"/>
              </a:rPr>
              <a:t>　　</a:t>
            </a:r>
            <a:r>
              <a:rPr lang="ja-JP" altLang="en-US" sz="1050" dirty="0">
                <a:latin typeface="+mn-ea"/>
                <a:ea typeface="+mn-ea"/>
              </a:rPr>
              <a:t>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・その他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207" name="AutoShape 124"/>
          <p:cNvSpPr>
            <a:spLocks noChangeArrowheads="1"/>
          </p:cNvSpPr>
          <p:nvPr/>
        </p:nvSpPr>
        <p:spPr bwMode="auto">
          <a:xfrm>
            <a:off x="6472238" y="768350"/>
            <a:ext cx="3025775" cy="50323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介護予防</a:t>
            </a:r>
            <a:endParaRPr lang="en-US" altLang="ja-JP" sz="110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ケアマネジメント      </a:t>
            </a:r>
            <a:r>
              <a:rPr lang="ja-JP" altLang="en-US" sz="1100" b="1" dirty="0">
                <a:latin typeface="+mn-ea"/>
                <a:ea typeface="+mn-ea"/>
              </a:rPr>
              <a:t>　　　　　　　</a:t>
            </a:r>
            <a:r>
              <a:rPr lang="ja-JP" altLang="en-US" sz="1100" b="1" dirty="0">
                <a:latin typeface="+mn-ea"/>
                <a:ea typeface="+mn-ea"/>
              </a:rPr>
              <a:t>時間        </a:t>
            </a:r>
            <a:endParaRPr lang="ja-JP" altLang="en-US" sz="1100" b="1" dirty="0">
              <a:latin typeface="+mn-ea"/>
              <a:ea typeface="+mn-ea"/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6688138" y="4189413"/>
            <a:ext cx="3097212" cy="154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年間（　　　　）時間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・利用</a:t>
            </a:r>
            <a:r>
              <a:rPr lang="ja-JP" altLang="en-US" sz="1050" dirty="0">
                <a:latin typeface="+mn-ea"/>
                <a:ea typeface="+mn-ea"/>
              </a:rPr>
              <a:t>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（対象者抽出</a:t>
            </a:r>
            <a:r>
              <a:rPr lang="ja-JP" altLang="en-US" sz="800" dirty="0">
                <a:latin typeface="+mn-ea"/>
                <a:ea typeface="ＭＳ Ｐゴシック" charset="-128"/>
              </a:rPr>
              <a:t>、案内、発送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endParaRPr lang="en-US" altLang="ja-JP" sz="8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）</a:t>
            </a:r>
            <a:r>
              <a:rPr lang="ja-JP" altLang="en-US" sz="1050" dirty="0">
                <a:latin typeface="+mn-ea"/>
                <a:ea typeface="ＭＳ Ｐゴシック" charset="-128"/>
              </a:rPr>
              <a:t>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en-US" altLang="ja-JP" sz="1050" dirty="0">
                <a:latin typeface="+mn-ea"/>
                <a:ea typeface="+mn-ea"/>
              </a:rPr>
              <a:t>     1</a:t>
            </a:r>
            <a:r>
              <a:rPr lang="ja-JP" altLang="en-US" sz="1050" dirty="0">
                <a:latin typeface="+mn-ea"/>
                <a:ea typeface="+mn-ea"/>
              </a:rPr>
              <a:t>回あたり</a:t>
            </a:r>
            <a:r>
              <a:rPr lang="ja-JP" altLang="en-US" sz="1050" dirty="0">
                <a:latin typeface="+mn-ea"/>
                <a:ea typeface="+mn-ea"/>
              </a:rPr>
              <a:t>（　　　）時間</a:t>
            </a:r>
            <a:r>
              <a:rPr lang="en-US" altLang="ja-JP" sz="1050" dirty="0">
                <a:latin typeface="+mn-ea"/>
                <a:ea typeface="+mn-ea"/>
              </a:rPr>
              <a:t>×12</a:t>
            </a:r>
            <a:r>
              <a:rPr lang="ja-JP" altLang="en-US" sz="1050" dirty="0">
                <a:latin typeface="+mn-ea"/>
                <a:ea typeface="+mn-ea"/>
              </a:rPr>
              <a:t>か月＝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・面接等の実施</a:t>
            </a:r>
            <a:r>
              <a:rPr lang="ja-JP" altLang="en-US" sz="800" dirty="0">
                <a:latin typeface="+mn-ea"/>
                <a:ea typeface="+mn-ea"/>
              </a:rPr>
              <a:t>（記録等含む）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r>
              <a:rPr lang="ja-JP" altLang="en-US" sz="1050" dirty="0">
                <a:latin typeface="+mn-ea"/>
                <a:ea typeface="+mn-ea"/>
              </a:rPr>
              <a:t>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</a:t>
            </a:r>
            <a:r>
              <a:rPr lang="ja-JP" altLang="en-US" sz="1050" dirty="0">
                <a:latin typeface="+mn-ea"/>
                <a:ea typeface="+mn-ea"/>
              </a:rPr>
              <a:t>）</a:t>
            </a:r>
            <a:r>
              <a:rPr lang="ja-JP" altLang="en-US" sz="1050" dirty="0">
                <a:latin typeface="+mn-ea"/>
                <a:ea typeface="+mn-ea"/>
              </a:rPr>
              <a:t>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・その他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221" name="正方形/長方形 220"/>
          <p:cNvSpPr/>
          <p:nvPr/>
        </p:nvSpPr>
        <p:spPr>
          <a:xfrm>
            <a:off x="8632825" y="839788"/>
            <a:ext cx="863600" cy="28892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(</a:t>
            </a:r>
            <a:r>
              <a:rPr lang="ja-JP" altLang="en-US" sz="900" dirty="0">
                <a:solidFill>
                  <a:srgbClr val="FF0000"/>
                </a:solidFill>
              </a:rPr>
              <a:t>直営</a:t>
            </a:r>
            <a:r>
              <a:rPr lang="en-US" altLang="ja-JP" sz="900" dirty="0">
                <a:solidFill>
                  <a:srgbClr val="FF0000"/>
                </a:solidFill>
              </a:rPr>
              <a:t>or</a:t>
            </a:r>
            <a:r>
              <a:rPr lang="ja-JP" altLang="en-US" sz="900" dirty="0">
                <a:solidFill>
                  <a:srgbClr val="FF0000"/>
                </a:solidFill>
              </a:rPr>
              <a:t>委託</a:t>
            </a:r>
            <a:r>
              <a:rPr lang="en-US" altLang="ja-JP" sz="900" dirty="0">
                <a:solidFill>
                  <a:srgbClr val="FF0000"/>
                </a:solidFill>
              </a:rPr>
              <a:t>)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grpSp>
        <p:nvGrpSpPr>
          <p:cNvPr id="3104" name="グループ化 77"/>
          <p:cNvGrpSpPr>
            <a:grpSpLocks/>
          </p:cNvGrpSpPr>
          <p:nvPr/>
        </p:nvGrpSpPr>
        <p:grpSpPr bwMode="auto">
          <a:xfrm>
            <a:off x="6905625" y="6024563"/>
            <a:ext cx="5543550" cy="936625"/>
            <a:chOff x="3454268" y="3684478"/>
            <a:chExt cx="2848921" cy="1404156"/>
          </a:xfrm>
        </p:grpSpPr>
        <p:grpSp>
          <p:nvGrpSpPr>
            <p:cNvPr id="3150" name="グループ化 153"/>
            <p:cNvGrpSpPr>
              <a:grpSpLocks/>
            </p:cNvGrpSpPr>
            <p:nvPr/>
          </p:nvGrpSpPr>
          <p:grpSpPr bwMode="auto">
            <a:xfrm>
              <a:off x="3454268" y="3864498"/>
              <a:ext cx="2848921" cy="1224136"/>
              <a:chOff x="423667" y="6600799"/>
              <a:chExt cx="2359492" cy="2369513"/>
            </a:xfrm>
          </p:grpSpPr>
          <p:sp>
            <p:nvSpPr>
              <p:cNvPr id="233" name="正方形/長方形 232"/>
              <p:cNvSpPr/>
              <p:nvPr/>
            </p:nvSpPr>
            <p:spPr>
              <a:xfrm>
                <a:off x="423667" y="6602453"/>
                <a:ext cx="2016244" cy="2367859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/>
              </a:p>
            </p:txBody>
          </p:sp>
          <p:sp>
            <p:nvSpPr>
              <p:cNvPr id="234" name="正方形/長方形 233"/>
              <p:cNvSpPr/>
              <p:nvPr/>
            </p:nvSpPr>
            <p:spPr>
              <a:xfrm>
                <a:off x="486506" y="7021664"/>
                <a:ext cx="2296653" cy="17413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委託の是非に関する検討　　（　　）時間　　　　　　・委託の準備　　（　　）時間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・委託に関する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連絡・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調整  （　　）時間　　　　　　　　・委託先のﾓﾆﾀﾘﾝｸﾞ　 </a:t>
                </a:r>
                <a:r>
                  <a:rPr lang="en-US" altLang="ja-JP" sz="1050" dirty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（　　）時間　</a:t>
                </a:r>
                <a:endParaRPr lang="en-US" altLang="ja-JP" sz="105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　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委託先からの報告・受理等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1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回（　）時間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×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（　）回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+mn-ea"/>
                  </a:rPr>
                  <a:t>=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+mn-ea"/>
                  </a:rPr>
                  <a:t>　　　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+mn-ea"/>
                  </a:rPr>
                  <a:t>・委託先の評価         （　　）時間</a:t>
                </a:r>
                <a:endParaRPr lang="ja-JP" altLang="en-US" sz="105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232" name="正方形/長方形 231"/>
            <p:cNvSpPr/>
            <p:nvPr/>
          </p:nvSpPr>
          <p:spPr>
            <a:xfrm>
              <a:off x="3511377" y="3684478"/>
              <a:ext cx="1755692" cy="323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（上記、包括的支援事業について委託に関する業務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grpSp>
        <p:nvGrpSpPr>
          <p:cNvPr id="3105" name="グループ化 134"/>
          <p:cNvGrpSpPr>
            <a:grpSpLocks/>
          </p:cNvGrpSpPr>
          <p:nvPr/>
        </p:nvGrpSpPr>
        <p:grpSpPr bwMode="auto">
          <a:xfrm>
            <a:off x="6472238" y="3360738"/>
            <a:ext cx="3025775" cy="503237"/>
            <a:chOff x="6472808" y="3217242"/>
            <a:chExt cx="3025800" cy="503238"/>
          </a:xfrm>
        </p:grpSpPr>
        <p:grpSp>
          <p:nvGrpSpPr>
            <p:cNvPr id="3146" name="グループ化 127"/>
            <p:cNvGrpSpPr>
              <a:grpSpLocks/>
            </p:cNvGrpSpPr>
            <p:nvPr/>
          </p:nvGrpSpPr>
          <p:grpSpPr bwMode="auto">
            <a:xfrm>
              <a:off x="6472808" y="3217242"/>
              <a:ext cx="3025800" cy="503238"/>
              <a:chOff x="-79920" y="4584576"/>
              <a:chExt cx="3025800" cy="503238"/>
            </a:xfrm>
          </p:grpSpPr>
          <p:sp>
            <p:nvSpPr>
              <p:cNvPr id="217" name="AutoShape 124"/>
              <p:cNvSpPr>
                <a:spLocks noChangeArrowheads="1"/>
              </p:cNvSpPr>
              <p:nvPr/>
            </p:nvSpPr>
            <p:spPr bwMode="auto">
              <a:xfrm>
                <a:off x="-79920" y="4584576"/>
                <a:ext cx="3025800" cy="50323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総合相談支援</a:t>
                </a:r>
                <a:endParaRPr lang="en-US" altLang="ja-JP" sz="1100" b="1" dirty="0">
                  <a:latin typeface="+mn-ea"/>
                  <a:ea typeface="+mn-ea"/>
                </a:endParaRPr>
              </a:p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業務　　　　　　　  </a:t>
                </a:r>
                <a:r>
                  <a:rPr lang="ja-JP" altLang="en-US" sz="1100" b="1" dirty="0">
                    <a:latin typeface="+mn-ea"/>
                    <a:ea typeface="+mn-ea"/>
                  </a:rPr>
                  <a:t>　　　　　　　</a:t>
                </a:r>
                <a:r>
                  <a:rPr lang="ja-JP" altLang="en-US" sz="1100" b="1" dirty="0">
                    <a:latin typeface="+mn-ea"/>
                    <a:ea typeface="+mn-ea"/>
                  </a:rPr>
                  <a:t>時間        </a:t>
                </a:r>
                <a:endParaRPr lang="ja-JP" altLang="en-US" sz="1100" b="1" dirty="0">
                  <a:latin typeface="+mn-ea"/>
                  <a:ea typeface="+mn-ea"/>
                </a:endParaRPr>
              </a:p>
            </p:txBody>
          </p:sp>
          <p:sp>
            <p:nvSpPr>
              <p:cNvPr id="216" name="正方形/長方形 215"/>
              <p:cNvSpPr/>
              <p:nvPr/>
            </p:nvSpPr>
            <p:spPr>
              <a:xfrm>
                <a:off x="2007659" y="4729038"/>
                <a:ext cx="865195" cy="287339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ja-JP" sz="900" dirty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直営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or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委託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)</a:t>
                </a:r>
                <a:endParaRPr lang="en-US" altLang="ja-JP" sz="9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62" name="正方形/長方形 261"/>
            <p:cNvSpPr/>
            <p:nvPr/>
          </p:nvSpPr>
          <p:spPr bwMode="auto">
            <a:xfrm>
              <a:off x="7625343" y="3288679"/>
              <a:ext cx="604842" cy="36036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grpSp>
        <p:nvGrpSpPr>
          <p:cNvPr id="3106" name="グループ化 133"/>
          <p:cNvGrpSpPr>
            <a:grpSpLocks/>
          </p:cNvGrpSpPr>
          <p:nvPr/>
        </p:nvGrpSpPr>
        <p:grpSpPr bwMode="auto">
          <a:xfrm>
            <a:off x="9567863" y="4079875"/>
            <a:ext cx="3025775" cy="503238"/>
            <a:chOff x="9641160" y="5016624"/>
            <a:chExt cx="3025800" cy="503238"/>
          </a:xfrm>
        </p:grpSpPr>
        <p:grpSp>
          <p:nvGrpSpPr>
            <p:cNvPr id="3142" name="グループ化 128"/>
            <p:cNvGrpSpPr>
              <a:grpSpLocks/>
            </p:cNvGrpSpPr>
            <p:nvPr/>
          </p:nvGrpSpPr>
          <p:grpSpPr bwMode="auto">
            <a:xfrm>
              <a:off x="9641160" y="5016624"/>
              <a:ext cx="3025800" cy="503238"/>
              <a:chOff x="62632" y="4584576"/>
              <a:chExt cx="3025800" cy="503238"/>
            </a:xfrm>
          </p:grpSpPr>
          <p:sp>
            <p:nvSpPr>
              <p:cNvPr id="132" name="AutoShape 124"/>
              <p:cNvSpPr>
                <a:spLocks noChangeArrowheads="1"/>
              </p:cNvSpPr>
              <p:nvPr/>
            </p:nvSpPr>
            <p:spPr bwMode="auto">
              <a:xfrm>
                <a:off x="62632" y="4584576"/>
                <a:ext cx="3025800" cy="50323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権利擁護業務　　　　　　　  </a:t>
                </a:r>
                <a:r>
                  <a:rPr lang="ja-JP" altLang="en-US" sz="1100" b="1" dirty="0">
                    <a:latin typeface="+mn-ea"/>
                    <a:ea typeface="+mn-ea"/>
                  </a:rPr>
                  <a:t>　</a:t>
                </a:r>
                <a:r>
                  <a:rPr lang="ja-JP" altLang="en-US" sz="1100" b="1" dirty="0">
                    <a:latin typeface="+mn-ea"/>
                    <a:ea typeface="+mn-ea"/>
                  </a:rPr>
                  <a:t>時間        </a:t>
                </a:r>
                <a:endParaRPr lang="ja-JP" altLang="en-US" sz="1100" b="1" dirty="0">
                  <a:latin typeface="+mn-ea"/>
                  <a:ea typeface="+mn-ea"/>
                </a:endParaRPr>
              </a:p>
            </p:txBody>
          </p:sp>
          <p:sp>
            <p:nvSpPr>
              <p:cNvPr id="131" name="正方形/長方形 130"/>
              <p:cNvSpPr/>
              <p:nvPr/>
            </p:nvSpPr>
            <p:spPr>
              <a:xfrm>
                <a:off x="2151799" y="4729039"/>
                <a:ext cx="865194" cy="287337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ja-JP" sz="900" dirty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直営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or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委託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)</a:t>
                </a:r>
                <a:endParaRPr lang="en-US" altLang="ja-JP" sz="9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63" name="正方形/長方形 262"/>
            <p:cNvSpPr/>
            <p:nvPr/>
          </p:nvSpPr>
          <p:spPr bwMode="auto">
            <a:xfrm>
              <a:off x="10793695" y="5088062"/>
              <a:ext cx="604842" cy="360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sp>
        <p:nvSpPr>
          <p:cNvPr id="264" name="正方形/長方形 263"/>
          <p:cNvSpPr/>
          <p:nvPr/>
        </p:nvSpPr>
        <p:spPr bwMode="auto">
          <a:xfrm>
            <a:off x="11009313" y="839788"/>
            <a:ext cx="604837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265" name="正方形/長方形 264"/>
          <p:cNvSpPr/>
          <p:nvPr/>
        </p:nvSpPr>
        <p:spPr bwMode="auto">
          <a:xfrm>
            <a:off x="7840663" y="839788"/>
            <a:ext cx="606425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44488" y="4575175"/>
            <a:ext cx="2887662" cy="369888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u="sng" dirty="0">
                <a:latin typeface="+mn-ea"/>
                <a:ea typeface="+mn-ea"/>
              </a:rPr>
              <a:t>「　　　　　　　　　　　　　　　　　　　　　　　　　　」　（　　）時間</a:t>
            </a:r>
            <a:endParaRPr lang="en-US" altLang="ja-JP" sz="900" u="sng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　　）回、 対象／参加者数（　　 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688138" y="1328738"/>
            <a:ext cx="2952750" cy="23177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対象／実施件数（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688138" y="3921125"/>
            <a:ext cx="2952750" cy="23177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　　）回、実施件数（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9855200" y="4640263"/>
            <a:ext cx="2952750" cy="23177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　　）回、対象／実施件数（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79400" y="4945063"/>
            <a:ext cx="2809875" cy="154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　　　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　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・勧奨</a:t>
            </a:r>
            <a:r>
              <a:rPr lang="ja-JP" altLang="en-US" sz="800" dirty="0">
                <a:latin typeface="+mn-ea"/>
                <a:ea typeface="ＭＳ Ｐゴシック" charset="-128"/>
              </a:rPr>
              <a:t>（対象者抽出</a:t>
            </a:r>
            <a:r>
              <a:rPr lang="ja-JP" altLang="en-US" sz="800" dirty="0">
                <a:latin typeface="+mn-ea"/>
                <a:ea typeface="ＭＳ Ｐゴシック" charset="-128"/>
              </a:rPr>
              <a:t>、案内、発送</a:t>
            </a:r>
            <a:r>
              <a:rPr lang="ja-JP" altLang="en-US" sz="800" dirty="0">
                <a:latin typeface="+mn-ea"/>
                <a:ea typeface="ＭＳ Ｐゴシック" charset="-128"/>
              </a:rPr>
              <a:t>等） </a:t>
            </a:r>
            <a:endParaRPr lang="en-US" altLang="ja-JP" sz="8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　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r>
              <a:rPr lang="ja-JP" altLang="en-US" sz="1050" dirty="0">
                <a:latin typeface="+mn-ea"/>
                <a:ea typeface="+mn-ea"/>
              </a:rPr>
              <a:t>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</a:t>
            </a:r>
            <a:r>
              <a:rPr lang="ja-JP" altLang="en-US" sz="1050" dirty="0">
                <a:latin typeface="+mn-ea"/>
                <a:ea typeface="+mn-ea"/>
              </a:rPr>
              <a:t>連絡</a:t>
            </a:r>
            <a:r>
              <a:rPr lang="ja-JP" altLang="en-US" sz="1050" dirty="0">
                <a:latin typeface="+mn-ea"/>
                <a:ea typeface="+mn-ea"/>
              </a:rPr>
              <a:t>調整　</a:t>
            </a:r>
            <a:r>
              <a:rPr lang="en-US" altLang="ja-JP" sz="1050" dirty="0">
                <a:latin typeface="+mn-ea"/>
                <a:ea typeface="+mn-ea"/>
              </a:rPr>
              <a:t> 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　　　）回＝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・教室の運営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</a:t>
            </a:r>
            <a:endParaRPr lang="en-US" altLang="ja-JP" sz="80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年（　　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　 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 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延（　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en-US" altLang="ja-JP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ＭＳ Ｐゴシック" charset="-128"/>
              </a:rPr>
              <a:t>1</a:t>
            </a:r>
            <a:r>
              <a:rPr lang="ja-JP" altLang="en-US" sz="1050" dirty="0">
                <a:latin typeface="+mn-ea"/>
                <a:ea typeface="ＭＳ Ｐゴシック" charset="-128"/>
              </a:rPr>
              <a:t>回（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・その他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145" name="正方形/長方形 67"/>
          <p:cNvSpPr>
            <a:spLocks noChangeArrowheads="1"/>
          </p:cNvSpPr>
          <p:nvPr/>
        </p:nvSpPr>
        <p:spPr bwMode="auto">
          <a:xfrm>
            <a:off x="4319588" y="8831263"/>
            <a:ext cx="287337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・企画　　年間（　　　）時間</a:t>
            </a:r>
            <a:endParaRPr lang="en-US" altLang="ja-JP" sz="105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・認定調査状況チェック</a:t>
            </a:r>
            <a:endParaRPr lang="en-US" altLang="ja-JP" sz="105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・ケアプランの点検　</a:t>
            </a:r>
            <a:r>
              <a:rPr lang="en-US" altLang="ja-JP" sz="1050" dirty="0">
                <a:latin typeface="+mj-ea"/>
                <a:ea typeface="+mj-ea"/>
              </a:rPr>
              <a:t>1</a:t>
            </a:r>
            <a:r>
              <a:rPr lang="ja-JP" altLang="en-US" sz="1050" dirty="0">
                <a:latin typeface="+mj-ea"/>
                <a:ea typeface="+mj-ea"/>
              </a:rPr>
              <a:t>回（　）時間</a:t>
            </a:r>
            <a:r>
              <a:rPr lang="en-US" altLang="ja-JP" sz="1050" dirty="0">
                <a:latin typeface="+mj-ea"/>
                <a:ea typeface="+mj-ea"/>
              </a:rPr>
              <a:t>×</a:t>
            </a:r>
            <a:r>
              <a:rPr lang="ja-JP" altLang="en-US" sz="1050" dirty="0">
                <a:latin typeface="+mj-ea"/>
                <a:ea typeface="+mj-ea"/>
              </a:rPr>
              <a:t>延（　）件</a:t>
            </a:r>
            <a:r>
              <a:rPr lang="en-US" altLang="ja-JP" sz="1050" dirty="0">
                <a:latin typeface="+mj-ea"/>
                <a:ea typeface="+mj-ea"/>
              </a:rPr>
              <a:t>=</a:t>
            </a:r>
          </a:p>
        </p:txBody>
      </p:sp>
      <p:grpSp>
        <p:nvGrpSpPr>
          <p:cNvPr id="3115" name="グループ化 112"/>
          <p:cNvGrpSpPr>
            <a:grpSpLocks/>
          </p:cNvGrpSpPr>
          <p:nvPr/>
        </p:nvGrpSpPr>
        <p:grpSpPr bwMode="auto">
          <a:xfrm>
            <a:off x="4240213" y="7969250"/>
            <a:ext cx="2736850" cy="560388"/>
            <a:chOff x="10073208" y="5667519"/>
            <a:chExt cx="2736304" cy="560313"/>
          </a:xfrm>
        </p:grpSpPr>
        <p:grpSp>
          <p:nvGrpSpPr>
            <p:cNvPr id="3138" name="グループ化 238"/>
            <p:cNvGrpSpPr>
              <a:grpSpLocks/>
            </p:cNvGrpSpPr>
            <p:nvPr/>
          </p:nvGrpSpPr>
          <p:grpSpPr bwMode="auto">
            <a:xfrm>
              <a:off x="10073208" y="5667519"/>
              <a:ext cx="2736304" cy="560313"/>
              <a:chOff x="496144" y="950418"/>
              <a:chExt cx="2736304" cy="560313"/>
            </a:xfrm>
          </p:grpSpPr>
          <p:sp>
            <p:nvSpPr>
              <p:cNvPr id="156" name="AutoShape 136"/>
              <p:cNvSpPr>
                <a:spLocks noChangeAspect="1" noChangeArrowheads="1"/>
              </p:cNvSpPr>
              <p:nvPr/>
            </p:nvSpPr>
            <p:spPr bwMode="auto">
              <a:xfrm>
                <a:off x="496144" y="950418"/>
                <a:ext cx="2664880" cy="560313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ja-JP" altLang="en-US" sz="1100" b="1" dirty="0"/>
                  <a:t>介護給付費等費用</a:t>
                </a:r>
                <a:endParaRPr lang="en-US" altLang="ja-JP" sz="1100" b="1" dirty="0"/>
              </a:p>
              <a:p>
                <a:pPr>
                  <a:defRPr/>
                </a:pPr>
                <a:r>
                  <a:rPr lang="ja-JP" altLang="en-US" sz="1100" b="1" dirty="0"/>
                  <a:t>適性化事業　　　　　　　　　　　　時間</a:t>
                </a:r>
                <a:endParaRPr lang="ja-JP" altLang="en-US" sz="1100" b="1" dirty="0"/>
              </a:p>
            </p:txBody>
          </p:sp>
          <p:sp>
            <p:nvSpPr>
              <p:cNvPr id="163" name="正方形/長方形 162"/>
              <p:cNvSpPr/>
              <p:nvPr/>
            </p:nvSpPr>
            <p:spPr>
              <a:xfrm>
                <a:off x="2369020" y="1021846"/>
                <a:ext cx="863428" cy="288886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ja-JP" sz="900" dirty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直営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or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委託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)</a:t>
                </a:r>
                <a:endParaRPr lang="en-US" altLang="ja-JP" sz="9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54" name="正方形/長方形 153"/>
            <p:cNvSpPr/>
            <p:nvPr/>
          </p:nvSpPr>
          <p:spPr bwMode="auto">
            <a:xfrm>
              <a:off x="11411203" y="5738947"/>
              <a:ext cx="606304" cy="3603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sp>
        <p:nvSpPr>
          <p:cNvPr id="164" name="テキスト ボックス 163"/>
          <p:cNvSpPr txBox="1"/>
          <p:nvPr/>
        </p:nvSpPr>
        <p:spPr>
          <a:xfrm>
            <a:off x="4391025" y="8545513"/>
            <a:ext cx="2087563" cy="230187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対象／実施件数（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grpSp>
        <p:nvGrpSpPr>
          <p:cNvPr id="3117" name="グループ化 117"/>
          <p:cNvGrpSpPr>
            <a:grpSpLocks/>
          </p:cNvGrpSpPr>
          <p:nvPr/>
        </p:nvGrpSpPr>
        <p:grpSpPr bwMode="auto">
          <a:xfrm>
            <a:off x="6337300" y="7105650"/>
            <a:ext cx="2592388" cy="647700"/>
            <a:chOff x="9577064" y="4728592"/>
            <a:chExt cx="2592388" cy="647700"/>
          </a:xfrm>
        </p:grpSpPr>
        <p:sp>
          <p:nvSpPr>
            <p:cNvPr id="167" name="AutoShape 121"/>
            <p:cNvSpPr>
              <a:spLocks noChangeAspect="1" noChangeArrowheads="1"/>
            </p:cNvSpPr>
            <p:nvPr/>
          </p:nvSpPr>
          <p:spPr bwMode="auto">
            <a:xfrm>
              <a:off x="9577064" y="4728592"/>
              <a:ext cx="2592388" cy="647700"/>
            </a:xfrm>
            <a:prstGeom prst="roundRect">
              <a:avLst>
                <a:gd name="adj" fmla="val 50000"/>
              </a:avLst>
            </a:prstGeom>
            <a:solidFill>
              <a:srgbClr val="99CCFF"/>
            </a:solidFill>
            <a:ln w="22225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/>
            </a:ln>
          </p:spPr>
          <p:txBody>
            <a:bodyPr wrap="none" lIns="128016" tIns="64008" rIns="128016" bIns="64008" anchor="ctr"/>
            <a:lstStyle/>
            <a:p>
              <a:pPr>
                <a:defRPr/>
              </a:pPr>
              <a:r>
                <a:rPr lang="ja-JP" altLang="en-US" sz="1200" b="1" dirty="0">
                  <a:ea typeface="ＭＳ Ｐゴシック" charset="-128"/>
                </a:rPr>
                <a:t>任意事業　　　　　</a:t>
              </a:r>
              <a:r>
                <a:rPr lang="ja-JP" altLang="en-US" sz="1200" b="1" dirty="0">
                  <a:ea typeface="ＭＳ Ｐゴシック" charset="-128"/>
                </a:rPr>
                <a:t>　　　　　　　　</a:t>
              </a:r>
              <a:r>
                <a:rPr lang="ja-JP" altLang="en-US" sz="1200" b="1" dirty="0">
                  <a:solidFill>
                    <a:srgbClr val="C00000"/>
                  </a:solidFill>
                  <a:ea typeface="ＭＳ Ｐゴシック" charset="-128"/>
                </a:rPr>
                <a:t>時間</a:t>
              </a:r>
              <a:endParaRPr lang="ja-JP" altLang="en-US" sz="1200" dirty="0">
                <a:solidFill>
                  <a:srgbClr val="C00000"/>
                </a:solidFill>
                <a:ea typeface="ＭＳ Ｐゴシック" charset="-128"/>
              </a:endParaRPr>
            </a:p>
          </p:txBody>
        </p:sp>
        <p:sp>
          <p:nvSpPr>
            <p:cNvPr id="168" name="正方形/長方形 167"/>
            <p:cNvSpPr/>
            <p:nvPr/>
          </p:nvSpPr>
          <p:spPr bwMode="auto">
            <a:xfrm>
              <a:off x="10721652" y="4873055"/>
              <a:ext cx="808037" cy="3587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sp>
        <p:nvSpPr>
          <p:cNvPr id="169" name="テキスト ボックス 168"/>
          <p:cNvSpPr txBox="1"/>
          <p:nvPr/>
        </p:nvSpPr>
        <p:spPr>
          <a:xfrm>
            <a:off x="7048500" y="8761413"/>
            <a:ext cx="5400675" cy="90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・企画　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）時間　　　　・勧奨　（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）</a:t>
            </a:r>
            <a:r>
              <a:rPr lang="ja-JP" altLang="en-US" sz="1050" dirty="0">
                <a:latin typeface="+mn-ea"/>
                <a:ea typeface="+mn-ea"/>
              </a:rPr>
              <a:t>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延（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・連絡</a:t>
            </a:r>
            <a:r>
              <a:rPr lang="ja-JP" altLang="en-US" sz="1050" dirty="0">
                <a:latin typeface="+mn-ea"/>
                <a:ea typeface="+mn-ea"/>
              </a:rPr>
              <a:t>調整</a:t>
            </a:r>
            <a:r>
              <a:rPr lang="en-US" altLang="ja-JP" sz="1050" dirty="0">
                <a:latin typeface="+mn-ea"/>
                <a:ea typeface="+mn-ea"/>
              </a:rPr>
              <a:t>     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）時間</a:t>
            </a:r>
            <a:r>
              <a:rPr lang="en-US" altLang="ja-JP" sz="1050" dirty="0">
                <a:latin typeface="+mn-ea"/>
                <a:ea typeface="+mn-ea"/>
              </a:rPr>
              <a:t>×12</a:t>
            </a:r>
            <a:r>
              <a:rPr lang="ja-JP" altLang="en-US" sz="1050" dirty="0">
                <a:latin typeface="+mn-ea"/>
                <a:ea typeface="+mn-ea"/>
              </a:rPr>
              <a:t>か月＝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・教室の運営</a:t>
            </a:r>
            <a:r>
              <a:rPr lang="ja-JP" altLang="en-US" sz="800" dirty="0">
                <a:latin typeface="+mn-ea"/>
                <a:ea typeface="+mn-ea"/>
              </a:rPr>
              <a:t>（カンファレンス、記録等含む）　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回（</a:t>
            </a:r>
            <a:r>
              <a:rPr lang="ja-JP" altLang="en-US" sz="1050" dirty="0">
                <a:latin typeface="+mn-ea"/>
                <a:ea typeface="+mn-ea"/>
              </a:rPr>
              <a:t>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）回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  <a:r>
              <a:rPr lang="ja-JP" altLang="en-US" sz="1050" dirty="0">
                <a:latin typeface="+mn-ea"/>
                <a:ea typeface="+mn-ea"/>
              </a:rPr>
              <a:t>　　</a:t>
            </a:r>
            <a:endParaRPr lang="en-US" altLang="ja-JP" sz="1050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・事後フォロー</a:t>
            </a: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>
                <a:latin typeface="+mn-ea"/>
                <a:ea typeface="+mn-ea"/>
              </a:rPr>
              <a:t> </a:t>
            </a:r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件（ </a:t>
            </a:r>
            <a:r>
              <a:rPr lang="ja-JP" altLang="en-US" sz="1050" dirty="0">
                <a:latin typeface="+mn-ea"/>
                <a:ea typeface="+mn-ea"/>
              </a:rPr>
              <a:t>　）時間</a:t>
            </a:r>
            <a:r>
              <a:rPr lang="en-US" altLang="ja-JP" sz="1050" dirty="0">
                <a:latin typeface="+mn-ea"/>
                <a:ea typeface="+mn-ea"/>
              </a:rPr>
              <a:t>×</a:t>
            </a:r>
            <a:r>
              <a:rPr lang="ja-JP" altLang="en-US" sz="1050" dirty="0">
                <a:latin typeface="+mn-ea"/>
                <a:ea typeface="+mn-ea"/>
              </a:rPr>
              <a:t>延</a:t>
            </a:r>
            <a:r>
              <a:rPr lang="ja-JP" altLang="en-US" sz="1050" dirty="0">
                <a:latin typeface="+mn-ea"/>
                <a:ea typeface="+mn-ea"/>
              </a:rPr>
              <a:t>（</a:t>
            </a:r>
            <a:r>
              <a:rPr lang="ja-JP" altLang="en-US" sz="1050" dirty="0">
                <a:latin typeface="+mn-ea"/>
                <a:ea typeface="+mn-ea"/>
              </a:rPr>
              <a:t>　）件</a:t>
            </a:r>
            <a:r>
              <a:rPr lang="en-US" altLang="ja-JP" sz="1050" dirty="0">
                <a:latin typeface="+mn-ea"/>
                <a:ea typeface="+mn-ea"/>
              </a:rPr>
              <a:t>=</a:t>
            </a:r>
          </a:p>
          <a:p>
            <a:pPr>
              <a:defRPr/>
            </a:pPr>
            <a:r>
              <a:rPr lang="ja-JP" altLang="en-US" sz="1050" dirty="0">
                <a:latin typeface="+mn-ea"/>
                <a:ea typeface="+mn-ea"/>
              </a:rPr>
              <a:t>・報告・データ入力等　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）時間</a:t>
            </a:r>
            <a:r>
              <a:rPr lang="en-US" altLang="ja-JP" sz="1050" dirty="0">
                <a:latin typeface="+mn-ea"/>
                <a:ea typeface="ＭＳ Ｐゴシック" charset="-128"/>
              </a:rPr>
              <a:t>×</a:t>
            </a:r>
            <a:r>
              <a:rPr lang="ja-JP" altLang="en-US" sz="1050" dirty="0">
                <a:latin typeface="+mn-ea"/>
                <a:ea typeface="ＭＳ Ｐゴシック" charset="-128"/>
              </a:rPr>
              <a:t>（　）回</a:t>
            </a:r>
            <a:r>
              <a:rPr lang="en-US" altLang="ja-JP" sz="1050" dirty="0">
                <a:latin typeface="+mn-ea"/>
                <a:ea typeface="ＭＳ Ｐゴシック" charset="-128"/>
              </a:rPr>
              <a:t>=</a:t>
            </a:r>
            <a:endParaRPr lang="en-US" altLang="ja-JP" sz="1050" dirty="0">
              <a:latin typeface="+mn-ea"/>
              <a:ea typeface="+mn-ea"/>
            </a:endParaRPr>
          </a:p>
        </p:txBody>
      </p:sp>
      <p:grpSp>
        <p:nvGrpSpPr>
          <p:cNvPr id="3119" name="グループ化 120"/>
          <p:cNvGrpSpPr>
            <a:grpSpLocks/>
          </p:cNvGrpSpPr>
          <p:nvPr/>
        </p:nvGrpSpPr>
        <p:grpSpPr bwMode="auto">
          <a:xfrm>
            <a:off x="7048500" y="7969250"/>
            <a:ext cx="3240088" cy="503238"/>
            <a:chOff x="9785176" y="6457508"/>
            <a:chExt cx="2863574" cy="503238"/>
          </a:xfrm>
        </p:grpSpPr>
        <p:grpSp>
          <p:nvGrpSpPr>
            <p:cNvPr id="3132" name="グループ化 242"/>
            <p:cNvGrpSpPr>
              <a:grpSpLocks/>
            </p:cNvGrpSpPr>
            <p:nvPr/>
          </p:nvGrpSpPr>
          <p:grpSpPr bwMode="auto">
            <a:xfrm>
              <a:off x="9785176" y="6457508"/>
              <a:ext cx="2863574" cy="503238"/>
              <a:chOff x="208112" y="2426801"/>
              <a:chExt cx="2863574" cy="503238"/>
            </a:xfrm>
          </p:grpSpPr>
          <p:sp>
            <p:nvSpPr>
              <p:cNvPr id="176" name="AutoShape 124"/>
              <p:cNvSpPr>
                <a:spLocks noChangeArrowheads="1"/>
              </p:cNvSpPr>
              <p:nvPr/>
            </p:nvSpPr>
            <p:spPr bwMode="auto">
              <a:xfrm>
                <a:off x="208112" y="2426801"/>
                <a:ext cx="2863574" cy="50323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家族介護支援事業　　　　　　　　  </a:t>
                </a:r>
                <a:r>
                  <a:rPr lang="ja-JP" altLang="en-US" sz="1100" b="1" dirty="0">
                    <a:latin typeface="+mn-ea"/>
                    <a:ea typeface="+mn-ea"/>
                  </a:rPr>
                  <a:t>　</a:t>
                </a:r>
                <a:r>
                  <a:rPr lang="ja-JP" altLang="en-US" sz="1100" b="1" dirty="0">
                    <a:latin typeface="+mn-ea"/>
                    <a:ea typeface="+mn-ea"/>
                  </a:rPr>
                  <a:t>時間        </a:t>
                </a:r>
                <a:endParaRPr lang="ja-JP" altLang="en-US" sz="1100" b="1" dirty="0">
                  <a:latin typeface="+mn-ea"/>
                  <a:ea typeface="+mn-ea"/>
                </a:endParaRPr>
              </a:p>
            </p:txBody>
          </p:sp>
          <p:sp>
            <p:nvSpPr>
              <p:cNvPr id="178" name="正方形/長方形 177"/>
              <p:cNvSpPr/>
              <p:nvPr/>
            </p:nvSpPr>
            <p:spPr>
              <a:xfrm>
                <a:off x="2079747" y="2426801"/>
                <a:ext cx="864263" cy="287338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ja-JP" sz="900" dirty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直営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or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委託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)</a:t>
                </a:r>
                <a:endParaRPr lang="en-US" altLang="ja-JP" sz="9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72" name="正方形/長方形 171"/>
            <p:cNvSpPr/>
            <p:nvPr/>
          </p:nvSpPr>
          <p:spPr bwMode="auto">
            <a:xfrm>
              <a:off x="11057720" y="6528946"/>
              <a:ext cx="606107" cy="360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sp>
        <p:nvSpPr>
          <p:cNvPr id="191" name="テキスト ボックス 190"/>
          <p:cNvSpPr txBox="1"/>
          <p:nvPr/>
        </p:nvSpPr>
        <p:spPr>
          <a:xfrm>
            <a:off x="7121525" y="8529638"/>
            <a:ext cx="2951163" cy="23177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）回、対象／実施件数（　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  <p:sp>
        <p:nvSpPr>
          <p:cNvPr id="201" name="Line 88"/>
          <p:cNvSpPr>
            <a:spLocks noChangeShapeType="1"/>
          </p:cNvSpPr>
          <p:nvPr/>
        </p:nvSpPr>
        <p:spPr bwMode="auto">
          <a:xfrm>
            <a:off x="5176838" y="7824788"/>
            <a:ext cx="604837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206" name="正方形/長方形 67"/>
          <p:cNvSpPr>
            <a:spLocks noChangeArrowheads="1"/>
          </p:cNvSpPr>
          <p:nvPr/>
        </p:nvSpPr>
        <p:spPr bwMode="auto">
          <a:xfrm>
            <a:off x="10793413" y="8921750"/>
            <a:ext cx="2303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・企画　（　 ）時間</a:t>
            </a:r>
            <a:endParaRPr lang="en-US" altLang="ja-JP" sz="105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1050" dirty="0">
                <a:latin typeface="+mj-ea"/>
                <a:ea typeface="+mj-ea"/>
              </a:rPr>
              <a:t>・実施　</a:t>
            </a:r>
            <a:r>
              <a:rPr lang="en-US" altLang="ja-JP" sz="1050" dirty="0">
                <a:latin typeface="+mj-ea"/>
                <a:ea typeface="+mj-ea"/>
              </a:rPr>
              <a:t>1</a:t>
            </a:r>
            <a:r>
              <a:rPr lang="ja-JP" altLang="en-US" sz="1050" dirty="0">
                <a:latin typeface="+mj-ea"/>
                <a:ea typeface="+mj-ea"/>
              </a:rPr>
              <a:t>回（　）時間</a:t>
            </a:r>
            <a:r>
              <a:rPr lang="en-US" altLang="ja-JP" sz="1050" dirty="0">
                <a:latin typeface="+mj-ea"/>
                <a:ea typeface="+mj-ea"/>
              </a:rPr>
              <a:t>×</a:t>
            </a:r>
            <a:r>
              <a:rPr lang="ja-JP" altLang="en-US" sz="1050" dirty="0">
                <a:latin typeface="+mj-ea"/>
                <a:ea typeface="+mj-ea"/>
              </a:rPr>
              <a:t>延（　）件</a:t>
            </a:r>
            <a:r>
              <a:rPr lang="en-US" altLang="ja-JP" sz="1050" dirty="0">
                <a:latin typeface="+mj-ea"/>
                <a:ea typeface="+mj-ea"/>
              </a:rPr>
              <a:t>=</a:t>
            </a:r>
          </a:p>
        </p:txBody>
      </p:sp>
      <p:grpSp>
        <p:nvGrpSpPr>
          <p:cNvPr id="3123" name="グループ化 114"/>
          <p:cNvGrpSpPr>
            <a:grpSpLocks/>
          </p:cNvGrpSpPr>
          <p:nvPr/>
        </p:nvGrpSpPr>
        <p:grpSpPr bwMode="auto">
          <a:xfrm>
            <a:off x="10504488" y="7966075"/>
            <a:ext cx="2305050" cy="506413"/>
            <a:chOff x="10045029" y="8542551"/>
            <a:chExt cx="2534107" cy="505703"/>
          </a:xfrm>
        </p:grpSpPr>
        <p:grpSp>
          <p:nvGrpSpPr>
            <p:cNvPr id="3128" name="グループ化 249"/>
            <p:cNvGrpSpPr>
              <a:grpSpLocks/>
            </p:cNvGrpSpPr>
            <p:nvPr/>
          </p:nvGrpSpPr>
          <p:grpSpPr bwMode="auto">
            <a:xfrm>
              <a:off x="10045029" y="8542551"/>
              <a:ext cx="2534107" cy="505703"/>
              <a:chOff x="395957" y="4366087"/>
              <a:chExt cx="2534107" cy="505703"/>
            </a:xfrm>
          </p:grpSpPr>
          <p:sp>
            <p:nvSpPr>
              <p:cNvPr id="211" name="AutoShape 124"/>
              <p:cNvSpPr>
                <a:spLocks noChangeArrowheads="1"/>
              </p:cNvSpPr>
              <p:nvPr/>
            </p:nvSpPr>
            <p:spPr bwMode="auto">
              <a:xfrm>
                <a:off x="395957" y="4369258"/>
                <a:ext cx="2390996" cy="502532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ja-JP" altLang="en-US" sz="1100" b="1" dirty="0">
                    <a:latin typeface="+mn-ea"/>
                    <a:ea typeface="+mn-ea"/>
                  </a:rPr>
                  <a:t> その他　　　　　　　  </a:t>
                </a:r>
                <a:r>
                  <a:rPr lang="ja-JP" altLang="en-US" sz="1100" b="1" dirty="0">
                    <a:latin typeface="+mn-ea"/>
                    <a:ea typeface="+mn-ea"/>
                  </a:rPr>
                  <a:t>　</a:t>
                </a:r>
                <a:r>
                  <a:rPr lang="ja-JP" altLang="en-US" sz="1100" b="1" dirty="0">
                    <a:latin typeface="+mn-ea"/>
                    <a:ea typeface="+mn-ea"/>
                  </a:rPr>
                  <a:t>時間        </a:t>
                </a:r>
                <a:endParaRPr lang="ja-JP" altLang="en-US" sz="1100" b="1" dirty="0">
                  <a:latin typeface="+mn-ea"/>
                  <a:ea typeface="+mn-ea"/>
                </a:endParaRPr>
              </a:p>
            </p:txBody>
          </p:sp>
          <p:sp>
            <p:nvSpPr>
              <p:cNvPr id="212" name="正方形/長方形 211"/>
              <p:cNvSpPr/>
              <p:nvPr/>
            </p:nvSpPr>
            <p:spPr>
              <a:xfrm>
                <a:off x="1828809" y="4366087"/>
                <a:ext cx="1101255" cy="290106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ja-JP" sz="900" dirty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直営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or</a:t>
                </a:r>
                <a:r>
                  <a:rPr lang="ja-JP" altLang="en-US" sz="900" dirty="0">
                    <a:solidFill>
                      <a:srgbClr val="FF0000"/>
                    </a:solidFill>
                  </a:rPr>
                  <a:t>委託</a:t>
                </a:r>
                <a:r>
                  <a:rPr lang="en-US" altLang="ja-JP" sz="900" dirty="0">
                    <a:solidFill>
                      <a:srgbClr val="FF0000"/>
                    </a:solidFill>
                  </a:rPr>
                  <a:t>)</a:t>
                </a:r>
                <a:endParaRPr lang="en-US" altLang="ja-JP" sz="9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10" name="正方形/長方形 209"/>
            <p:cNvSpPr/>
            <p:nvPr/>
          </p:nvSpPr>
          <p:spPr bwMode="auto">
            <a:xfrm>
              <a:off x="10994446" y="8617059"/>
              <a:ext cx="605602" cy="3598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accent6"/>
                </a:solidFill>
                <a:latin typeface="+mn-ea"/>
              </a:endParaRPr>
            </a:p>
          </p:txBody>
        </p:sp>
      </p:grpSp>
      <p:sp>
        <p:nvSpPr>
          <p:cNvPr id="213" name="Line 87"/>
          <p:cNvSpPr>
            <a:spLocks noChangeShapeType="1"/>
          </p:cNvSpPr>
          <p:nvPr/>
        </p:nvSpPr>
        <p:spPr bwMode="auto">
          <a:xfrm>
            <a:off x="5176838" y="7824788"/>
            <a:ext cx="0" cy="14446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215" name="Line 87"/>
          <p:cNvSpPr>
            <a:spLocks noChangeShapeType="1"/>
          </p:cNvSpPr>
          <p:nvPr/>
        </p:nvSpPr>
        <p:spPr bwMode="auto">
          <a:xfrm>
            <a:off x="11225213" y="7824788"/>
            <a:ext cx="0" cy="14446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218" name="Line 87"/>
          <p:cNvSpPr>
            <a:spLocks noChangeShapeType="1"/>
          </p:cNvSpPr>
          <p:nvPr/>
        </p:nvSpPr>
        <p:spPr bwMode="auto">
          <a:xfrm>
            <a:off x="7913688" y="7824788"/>
            <a:ext cx="0" cy="14446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220" name="テキスト ボックス 219"/>
          <p:cNvSpPr txBox="1"/>
          <p:nvPr/>
        </p:nvSpPr>
        <p:spPr>
          <a:xfrm>
            <a:off x="10793413" y="8529638"/>
            <a:ext cx="1944687" cy="369887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実施（　　）回</a:t>
            </a:r>
            <a:endParaRPr lang="en-US" altLang="ja-JP" sz="900" dirty="0">
              <a:latin typeface="+mn-ea"/>
              <a:ea typeface="ＭＳ Ｐゴシック" charset="-128"/>
            </a:endParaRPr>
          </a:p>
          <a:p>
            <a:pPr>
              <a:defRPr/>
            </a:pPr>
            <a:r>
              <a:rPr lang="ja-JP" altLang="en-US" sz="900" dirty="0">
                <a:latin typeface="+mn-ea"/>
                <a:ea typeface="ＭＳ Ｐゴシック" charset="-128"/>
              </a:rPr>
              <a:t>対象／実施件数（　　　</a:t>
            </a:r>
            <a:r>
              <a:rPr lang="en-US" altLang="ja-JP" sz="900" dirty="0">
                <a:latin typeface="+mn-ea"/>
                <a:ea typeface="ＭＳ Ｐゴシック" charset="-128"/>
              </a:rPr>
              <a:t>/</a:t>
            </a:r>
            <a:r>
              <a:rPr lang="ja-JP" altLang="en-US" sz="900" dirty="0">
                <a:latin typeface="+mn-ea"/>
                <a:ea typeface="ＭＳ Ｐゴシック" charset="-128"/>
              </a:rPr>
              <a:t>　  　　）人</a:t>
            </a:r>
            <a:endParaRPr lang="en-US" altLang="ja-JP" sz="900" u="sng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A3 297x420 mm</PresentationFormat>
  <Paragraphs>313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Times New Roman</vt:lpstr>
      <vt:lpstr>ＭＳ Ｐゴシック</vt:lpstr>
      <vt:lpstr>Arial</vt:lpstr>
      <vt:lpstr>Calibri</vt:lpstr>
      <vt:lpstr>HGｺﾞｼｯｸE</vt:lpstr>
      <vt:lpstr>HG創英角ｺﾞｼｯｸUB</vt:lpstr>
      <vt:lpstr>HGP創英角ｺﾞｼｯｸUB</vt:lpstr>
      <vt:lpstr>Wingdings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2017-08-31T01:30:55Z</dcterms:created>
  <dcterms:modified xsi:type="dcterms:W3CDTF">2017-08-31T01:31:01Z</dcterms:modified>
</cp:coreProperties>
</file>