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2" r:id="rId2"/>
    <p:sldId id="264" r:id="rId3"/>
  </p:sldIdLst>
  <p:sldSz cx="12801600" cy="9601200" type="A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1279525" indent="-365125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919288" indent="-547688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2559050" indent="-73025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CC"/>
    <a:srgbClr val="FFDDFF"/>
    <a:srgbClr val="FFE5FF"/>
    <a:srgbClr val="CCECFF"/>
    <a:srgbClr val="FFCCFF"/>
    <a:srgbClr val="FFBD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0920" autoAdjust="0"/>
  </p:normalViewPr>
  <p:slideViewPr>
    <p:cSldViewPr>
      <p:cViewPr varScale="1">
        <p:scale>
          <a:sx n="67" d="100"/>
          <a:sy n="67" d="100"/>
        </p:scale>
        <p:origin x="312" y="66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2184" y="-114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A8FA4AD2-07AA-4638-BCFF-1FB8E024AD97}" type="datetimeFigureOut">
              <a:rPr lang="ja-JP" altLang="en-US"/>
              <a:pPr>
                <a:defRPr/>
              </a:pPr>
              <a:t>2017/8/31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3AA02C-C10B-4F33-860A-49FABBD6DA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49486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7"/>
            <a:ext cx="10881360" cy="205803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/>
            </a:lvl1pPr>
            <a:lvl2pPr marL="640080" indent="0" algn="ctr">
              <a:buNone/>
              <a:defRPr/>
            </a:lvl2pPr>
            <a:lvl3pPr marL="1280160" indent="0" algn="ctr">
              <a:buNone/>
              <a:defRPr/>
            </a:lvl3pPr>
            <a:lvl4pPr marL="1920240" indent="0" algn="ctr">
              <a:buNone/>
              <a:defRPr/>
            </a:lvl4pPr>
            <a:lvl5pPr marL="2560320" indent="0" algn="ctr">
              <a:buNone/>
              <a:defRPr/>
            </a:lvl5pPr>
            <a:lvl6pPr marL="3200400" indent="0" algn="ctr">
              <a:buNone/>
              <a:defRPr/>
            </a:lvl6pPr>
            <a:lvl7pPr marL="3840480" indent="0" algn="ctr">
              <a:buNone/>
              <a:defRPr/>
            </a:lvl7pPr>
            <a:lvl8pPr marL="4480560" indent="0" algn="ctr">
              <a:buNone/>
              <a:defRPr/>
            </a:lvl8pPr>
            <a:lvl9pPr marL="512064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48D27-9247-42CF-8162-BA6A4FDC971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5275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69B6DB-FCEC-4D6C-ABB0-46ED3CF5ACF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0620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21141" y="853440"/>
            <a:ext cx="2720340" cy="768096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60121" y="853440"/>
            <a:ext cx="7947660" cy="768096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0641D7-E0FC-4E0B-98EC-5253E429247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077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DE019-FD3D-4EEB-9E17-287057837C9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296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9" y="6169660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1"/>
          </a:xfrm>
        </p:spPr>
        <p:txBody>
          <a:bodyPr anchor="b"/>
          <a:lstStyle>
            <a:lvl1pPr marL="0" indent="0">
              <a:buNone/>
              <a:defRPr sz="2800"/>
            </a:lvl1pPr>
            <a:lvl2pPr marL="640080" indent="0">
              <a:buNone/>
              <a:defRPr sz="2500"/>
            </a:lvl2pPr>
            <a:lvl3pPr marL="1280160" indent="0">
              <a:buNone/>
              <a:defRPr sz="2200"/>
            </a:lvl3pPr>
            <a:lvl4pPr marL="1920240" indent="0">
              <a:buNone/>
              <a:defRPr sz="2000"/>
            </a:lvl4pPr>
            <a:lvl5pPr marL="2560320" indent="0">
              <a:buNone/>
              <a:defRPr sz="2000"/>
            </a:lvl5pPr>
            <a:lvl6pPr marL="3200400" indent="0">
              <a:buNone/>
              <a:defRPr sz="2000"/>
            </a:lvl6pPr>
            <a:lvl7pPr marL="3840480" indent="0">
              <a:buNone/>
              <a:defRPr sz="2000"/>
            </a:lvl7pPr>
            <a:lvl8pPr marL="4480560" indent="0">
              <a:buNone/>
              <a:defRPr sz="2000"/>
            </a:lvl8pPr>
            <a:lvl9pPr marL="5120640" indent="0">
              <a:buNone/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D64DDA-860A-4EA8-9D53-D1361BAD9BC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946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6012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50748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25DAF5-1211-487B-8FA8-7A8DE2D2905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432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1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40081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C385DB-4E80-4CF8-A55F-5DD4620B9A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1544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91A8AD-E6C2-48A6-9222-8D05FFC2F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563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A73A04-15A0-45A1-94EF-12FBDB34291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544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1" cy="8194359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9" cy="656748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CB259D-E8FD-46E6-8540-624F9037FFC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753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4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09203" y="7514274"/>
            <a:ext cx="7680960" cy="1126806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C237E6-C92C-4151-9053-E728E84EDFE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320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54075"/>
            <a:ext cx="108807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438" y="2773363"/>
            <a:ext cx="10880725" cy="576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0438" y="8747125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>
            <a:lvl1pPr>
              <a:defRPr dirty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563" y="8747125"/>
            <a:ext cx="4054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>
            <a:lvl1pPr algn="ctr">
              <a:defRPr dirty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163" y="8747125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41EC20A8-DF38-4557-B663-5A27177D48A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6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62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62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62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62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640080" algn="ctr" rtl="0" fontAlgn="base">
        <a:spcBef>
          <a:spcPct val="0"/>
        </a:spcBef>
        <a:spcAft>
          <a:spcPct val="0"/>
        </a:spcAft>
        <a:defRPr kumimoji="1" sz="62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1280160" algn="ctr" rtl="0" fontAlgn="base">
        <a:spcBef>
          <a:spcPct val="0"/>
        </a:spcBef>
        <a:spcAft>
          <a:spcPct val="0"/>
        </a:spcAft>
        <a:defRPr kumimoji="1" sz="62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920240" algn="ctr" rtl="0" fontAlgn="base">
        <a:spcBef>
          <a:spcPct val="0"/>
        </a:spcBef>
        <a:spcAft>
          <a:spcPct val="0"/>
        </a:spcAft>
        <a:defRPr kumimoji="1" sz="62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2560320" algn="ctr" rtl="0" fontAlgn="base">
        <a:spcBef>
          <a:spcPct val="0"/>
        </a:spcBef>
        <a:spcAft>
          <a:spcPct val="0"/>
        </a:spcAft>
        <a:defRPr kumimoji="1" sz="62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479425" indent="-479425" algn="l" rtl="0" eaLnBrk="0" fontAlgn="base" hangingPunct="0">
        <a:spcBef>
          <a:spcPct val="20000"/>
        </a:spcBef>
        <a:spcAft>
          <a:spcPct val="0"/>
        </a:spcAft>
        <a:buChar char="•"/>
        <a:defRPr kumimoji="1" sz="45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rtl="0" eaLnBrk="0" fontAlgn="base" hangingPunct="0">
        <a:spcBef>
          <a:spcPct val="20000"/>
        </a:spcBef>
        <a:spcAft>
          <a:spcPct val="0"/>
        </a:spcAft>
        <a:buChar char="–"/>
        <a:defRPr kumimoji="1" sz="3900">
          <a:solidFill>
            <a:schemeClr val="tx1"/>
          </a:solidFill>
          <a:latin typeface="+mn-lt"/>
          <a:ea typeface="+mn-ea"/>
        </a:defRPr>
      </a:lvl2pPr>
      <a:lvl3pPr marL="1600200" indent="-319088" algn="l" rtl="0" eaLnBrk="0" fontAlgn="base" hangingPunct="0">
        <a:spcBef>
          <a:spcPct val="20000"/>
        </a:spcBef>
        <a:spcAft>
          <a:spcPct val="0"/>
        </a:spcAft>
        <a:buChar char="•"/>
        <a:defRPr kumimoji="1" sz="3400">
          <a:solidFill>
            <a:schemeClr val="tx1"/>
          </a:solidFill>
          <a:latin typeface="+mn-lt"/>
          <a:ea typeface="+mn-ea"/>
        </a:defRPr>
      </a:lvl3pPr>
      <a:lvl4pPr marL="2239963" indent="-319088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4pPr>
      <a:lvl5pPr marL="2879725" indent="-319088" algn="l" rtl="0" eaLnBrk="0" fontAlgn="base" hangingPunct="0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</a:defRPr>
      </a:lvl5pPr>
      <a:lvl6pPr marL="3520440" indent="-32004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</a:defRPr>
      </a:lvl6pPr>
      <a:lvl7pPr marL="4160520" indent="-32004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</a:defRPr>
      </a:lvl7pPr>
      <a:lvl8pPr marL="4800600" indent="-32004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</a:defRPr>
      </a:lvl8pPr>
      <a:lvl9pPr marL="5440680" indent="-32004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Line 87"/>
          <p:cNvSpPr>
            <a:spLocks noChangeShapeType="1"/>
          </p:cNvSpPr>
          <p:nvPr/>
        </p:nvSpPr>
        <p:spPr bwMode="auto">
          <a:xfrm flipH="1">
            <a:off x="8272463" y="3648075"/>
            <a:ext cx="0" cy="2159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62" name="Line 87"/>
          <p:cNvSpPr>
            <a:spLocks noChangeShapeType="1"/>
          </p:cNvSpPr>
          <p:nvPr/>
        </p:nvSpPr>
        <p:spPr bwMode="auto">
          <a:xfrm>
            <a:off x="5105400" y="3863975"/>
            <a:ext cx="0" cy="2159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09" name="Line 87"/>
          <p:cNvSpPr>
            <a:spLocks noChangeShapeType="1"/>
          </p:cNvSpPr>
          <p:nvPr/>
        </p:nvSpPr>
        <p:spPr bwMode="auto">
          <a:xfrm>
            <a:off x="11225213" y="3863975"/>
            <a:ext cx="0" cy="2159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77" name="Line 87"/>
          <p:cNvSpPr>
            <a:spLocks noChangeShapeType="1"/>
          </p:cNvSpPr>
          <p:nvPr/>
        </p:nvSpPr>
        <p:spPr bwMode="auto">
          <a:xfrm flipH="1">
            <a:off x="6184900" y="2928938"/>
            <a:ext cx="0" cy="1428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93" name="Line 88"/>
          <p:cNvSpPr>
            <a:spLocks noChangeShapeType="1"/>
          </p:cNvSpPr>
          <p:nvPr/>
        </p:nvSpPr>
        <p:spPr bwMode="auto">
          <a:xfrm flipV="1">
            <a:off x="3592513" y="8545513"/>
            <a:ext cx="640873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71" name="Line 87"/>
          <p:cNvSpPr>
            <a:spLocks noChangeShapeType="1"/>
          </p:cNvSpPr>
          <p:nvPr/>
        </p:nvSpPr>
        <p:spPr bwMode="auto">
          <a:xfrm>
            <a:off x="3592513" y="4152900"/>
            <a:ext cx="0" cy="568801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7" name="Line 87"/>
          <p:cNvSpPr>
            <a:spLocks noChangeShapeType="1"/>
          </p:cNvSpPr>
          <p:nvPr/>
        </p:nvSpPr>
        <p:spPr bwMode="auto">
          <a:xfrm flipH="1">
            <a:off x="1504950" y="2928938"/>
            <a:ext cx="0" cy="1428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15" name="Line 88"/>
          <p:cNvSpPr>
            <a:spLocks noChangeShapeType="1"/>
          </p:cNvSpPr>
          <p:nvPr/>
        </p:nvSpPr>
        <p:spPr bwMode="auto">
          <a:xfrm flipV="1">
            <a:off x="3592513" y="4295775"/>
            <a:ext cx="727233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281" name="Line 88"/>
          <p:cNvSpPr>
            <a:spLocks noChangeShapeType="1"/>
          </p:cNvSpPr>
          <p:nvPr/>
        </p:nvSpPr>
        <p:spPr bwMode="auto">
          <a:xfrm flipV="1">
            <a:off x="3448050" y="2063750"/>
            <a:ext cx="748982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288" name="テキスト ボックス 287"/>
          <p:cNvSpPr txBox="1"/>
          <p:nvPr/>
        </p:nvSpPr>
        <p:spPr>
          <a:xfrm>
            <a:off x="352425" y="5289550"/>
            <a:ext cx="3168650" cy="203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　 　　　年間（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25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・受診勧奨　  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2"/>
                </a:solidFill>
                <a:latin typeface="+mn-ea"/>
                <a:ea typeface="+mn-ea"/>
              </a:rPr>
              <a:t>45</a:t>
            </a:r>
            <a:r>
              <a:rPr lang="ja-JP" altLang="en-US" sz="1050" dirty="0">
                <a:solidFill>
                  <a:schemeClr val="accent2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   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2"/>
                </a:solidFill>
                <a:latin typeface="+mn-ea"/>
                <a:ea typeface="+mn-ea"/>
              </a:rPr>
              <a:t>20</a:t>
            </a:r>
            <a:r>
              <a:rPr lang="ja-JP" altLang="en-US" sz="1050" dirty="0">
                <a:solidFill>
                  <a:schemeClr val="accent2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・健診当日の運営</a:t>
            </a:r>
            <a:r>
              <a:rPr lang="ja-JP" altLang="en-US" sz="800" dirty="0">
                <a:latin typeface="+mn-ea"/>
                <a:ea typeface="+mn-ea"/>
              </a:rPr>
              <a:t>（準備片付、カンファレンス、実施記録含む）　</a:t>
            </a:r>
            <a:endParaRPr lang="en-US" altLang="ja-JP" sz="8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 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回あたり（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2"/>
                </a:solidFill>
                <a:latin typeface="+mn-ea"/>
                <a:ea typeface="+mn-ea"/>
              </a:rPr>
              <a:t>6</a:t>
            </a:r>
            <a:r>
              <a:rPr lang="ja-JP" altLang="en-US" sz="1050" dirty="0">
                <a:solidFill>
                  <a:schemeClr val="accent2"/>
                </a:solidFill>
                <a:latin typeface="+mn-ea"/>
                <a:ea typeface="+mn-ea"/>
              </a:rPr>
              <a:t>時間）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r>
              <a:rPr lang="ja-JP" altLang="en-US" sz="1050" dirty="0">
                <a:latin typeface="+mn-ea"/>
                <a:ea typeface="+mn-ea"/>
              </a:rPr>
              <a:t>　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・結果説明　 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 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 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・情報提供　  </a:t>
            </a:r>
            <a:r>
              <a:rPr lang="en-US" altLang="ja-JP" sz="1050" dirty="0">
                <a:latin typeface="+mn-ea"/>
                <a:ea typeface="ＭＳ Ｐゴシック" charset="-128"/>
              </a:rPr>
              <a:t>1</a:t>
            </a:r>
            <a:r>
              <a:rPr lang="ja-JP" altLang="en-US" sz="1050" dirty="0">
                <a:latin typeface="+mn-ea"/>
                <a:ea typeface="ＭＳ Ｐゴシック" charset="-128"/>
              </a:rPr>
              <a:t>回（ 　　）時間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年（　  　）回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・健診後のフォロー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30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分</a:t>
            </a:r>
            <a:r>
              <a:rPr lang="ja-JP" altLang="en-US" sz="1050" dirty="0">
                <a:solidFill>
                  <a:schemeClr val="accent2"/>
                </a:solidFill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延（　 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・未受診者対応　 年間（　 　）時間　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・精度管理　　 年間（　 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・報告、データ入力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2"/>
                </a:solidFill>
                <a:latin typeface="+mn-ea"/>
                <a:ea typeface="+mn-ea"/>
              </a:rPr>
              <a:t>10</a:t>
            </a:r>
            <a:r>
              <a:rPr lang="ja-JP" altLang="en-US" sz="1050" dirty="0">
                <a:solidFill>
                  <a:schemeClr val="accent2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r>
              <a:rPr lang="ja-JP" altLang="en-US" sz="1050" dirty="0">
                <a:latin typeface="+mn-ea"/>
                <a:ea typeface="+mn-ea"/>
              </a:rPr>
              <a:t>　</a:t>
            </a:r>
            <a:endParaRPr lang="ja-JP" altLang="en-US" sz="1050" dirty="0">
              <a:latin typeface="+mn-ea"/>
              <a:ea typeface="+mn-ea"/>
            </a:endParaRPr>
          </a:p>
        </p:txBody>
      </p:sp>
      <p:sp>
        <p:nvSpPr>
          <p:cNvPr id="305" name="正方形/長方形 304"/>
          <p:cNvSpPr/>
          <p:nvPr/>
        </p:nvSpPr>
        <p:spPr>
          <a:xfrm>
            <a:off x="10225088" y="2352675"/>
            <a:ext cx="2655887" cy="792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・データの確認や統計資料の作成（　　）時間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・受け持ち地区の状況把握　（　　）時間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・連絡・調整　（　　）時間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・公表　　　  　（　　）時間</a:t>
            </a: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383" name="Line 68"/>
          <p:cNvSpPr>
            <a:spLocks noChangeShapeType="1"/>
          </p:cNvSpPr>
          <p:nvPr/>
        </p:nvSpPr>
        <p:spPr bwMode="auto">
          <a:xfrm flipV="1">
            <a:off x="207963" y="3648075"/>
            <a:ext cx="0" cy="62658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3663950" y="5164138"/>
            <a:ext cx="3168650" cy="251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　　　　年間（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40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・利用勧奨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8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・連絡調整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8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・積極的支援当日の運営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en-US" altLang="ja-JP" sz="1050" dirty="0">
                <a:latin typeface="+mn-ea"/>
                <a:ea typeface="+mn-ea"/>
              </a:rPr>
              <a:t>〈</a:t>
            </a:r>
            <a:r>
              <a:rPr lang="ja-JP" altLang="en-US" sz="1050" dirty="0">
                <a:latin typeface="+mn-ea"/>
                <a:ea typeface="+mn-ea"/>
              </a:rPr>
              <a:t>初回面接、継続支援：Ａ支援</a:t>
            </a:r>
            <a:r>
              <a:rPr lang="en-US" altLang="ja-JP" sz="1050" dirty="0">
                <a:latin typeface="+mn-ea"/>
                <a:ea typeface="+mn-ea"/>
              </a:rPr>
              <a:t>〉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ＭＳ Ｐゴシック" charset="-128"/>
              </a:rPr>
              <a:t>　  </a:t>
            </a:r>
            <a:r>
              <a:rPr lang="ja-JP" altLang="en-US" sz="1050" dirty="0">
                <a:latin typeface="+mn-ea"/>
                <a:ea typeface="+mn-ea"/>
              </a:rPr>
              <a:t>集団</a:t>
            </a:r>
            <a:r>
              <a:rPr lang="en-US" altLang="ja-JP" sz="1050" dirty="0">
                <a:latin typeface="+mn-ea"/>
                <a:ea typeface="+mn-ea"/>
              </a:rPr>
              <a:t>:1</a:t>
            </a:r>
            <a:r>
              <a:rPr lang="ja-JP" altLang="en-US" sz="1050" dirty="0">
                <a:latin typeface="+mn-ea"/>
                <a:ea typeface="+mn-ea"/>
              </a:rPr>
              <a:t>件（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3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延（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  個別</a:t>
            </a:r>
            <a:r>
              <a:rPr lang="en-US" altLang="ja-JP" sz="1050" dirty="0">
                <a:latin typeface="+mn-ea"/>
                <a:ea typeface="+mn-ea"/>
              </a:rPr>
              <a:t>:1</a:t>
            </a:r>
            <a:r>
              <a:rPr lang="ja-JP" altLang="en-US" sz="1050" dirty="0">
                <a:latin typeface="+mn-ea"/>
                <a:ea typeface="+mn-ea"/>
              </a:rPr>
              <a:t>件（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3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延（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en-US" altLang="ja-JP" sz="1050" dirty="0">
                <a:latin typeface="+mn-ea"/>
                <a:ea typeface="+mn-ea"/>
              </a:rPr>
              <a:t>〈</a:t>
            </a:r>
            <a:r>
              <a:rPr lang="ja-JP" altLang="en-US" sz="1050" dirty="0">
                <a:latin typeface="+mn-ea"/>
                <a:ea typeface="+mn-ea"/>
              </a:rPr>
              <a:t>継続支援：</a:t>
            </a:r>
            <a:r>
              <a:rPr lang="en-US" altLang="ja-JP" sz="1050" dirty="0">
                <a:latin typeface="+mn-ea"/>
                <a:ea typeface="+mn-ea"/>
              </a:rPr>
              <a:t>B</a:t>
            </a:r>
            <a:r>
              <a:rPr lang="ja-JP" altLang="en-US" sz="1050" dirty="0">
                <a:latin typeface="+mn-ea"/>
                <a:ea typeface="+mn-ea"/>
              </a:rPr>
              <a:t>支援</a:t>
            </a:r>
            <a:r>
              <a:rPr lang="en-US" altLang="ja-JP" sz="1050" dirty="0">
                <a:latin typeface="+mn-ea"/>
                <a:ea typeface="+mn-ea"/>
              </a:rPr>
              <a:t>〉</a:t>
            </a:r>
            <a:r>
              <a:rPr lang="ja-JP" altLang="en-US" sz="1050" dirty="0">
                <a:latin typeface="+mn-ea"/>
                <a:ea typeface="+mn-ea"/>
              </a:rPr>
              <a:t>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20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分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延（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en-US" altLang="ja-JP" sz="1050" dirty="0">
                <a:latin typeface="+mn-ea"/>
                <a:ea typeface="+mn-ea"/>
              </a:rPr>
              <a:t>〈</a:t>
            </a:r>
            <a:r>
              <a:rPr lang="ja-JP" altLang="en-US" sz="1050" dirty="0">
                <a:latin typeface="+mn-ea"/>
                <a:ea typeface="+mn-ea"/>
              </a:rPr>
              <a:t>評価</a:t>
            </a:r>
            <a:r>
              <a:rPr lang="en-US" altLang="ja-JP" sz="1050" dirty="0">
                <a:latin typeface="+mn-ea"/>
                <a:ea typeface="+mn-ea"/>
              </a:rPr>
              <a:t>〉</a:t>
            </a:r>
            <a:r>
              <a:rPr lang="ja-JP" altLang="en-US" sz="1050" dirty="0">
                <a:latin typeface="+mn-ea"/>
                <a:ea typeface="+mn-ea"/>
              </a:rPr>
              <a:t>　集団</a:t>
            </a:r>
            <a:r>
              <a:rPr lang="en-US" altLang="ja-JP" sz="1050" dirty="0">
                <a:latin typeface="+mn-ea"/>
                <a:ea typeface="+mn-ea"/>
              </a:rPr>
              <a:t>:</a:t>
            </a:r>
            <a:r>
              <a:rPr lang="en-US" altLang="ja-JP" sz="1050" dirty="0">
                <a:latin typeface="+mn-ea"/>
                <a:ea typeface="ＭＳ Ｐゴシック" charset="-128"/>
              </a:rPr>
              <a:t>1</a:t>
            </a:r>
            <a:r>
              <a:rPr lang="ja-JP" altLang="en-US" sz="1050" dirty="0">
                <a:latin typeface="+mn-ea"/>
                <a:ea typeface="ＭＳ Ｐゴシック" charset="-128"/>
              </a:rPr>
              <a:t>件（　）時間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延（　　）件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　　　　　 個別</a:t>
            </a:r>
            <a:r>
              <a:rPr lang="en-US" altLang="ja-JP" sz="1050" dirty="0">
                <a:latin typeface="+mn-ea"/>
                <a:ea typeface="+mn-ea"/>
              </a:rPr>
              <a:t>:1</a:t>
            </a:r>
            <a:r>
              <a:rPr lang="ja-JP" altLang="en-US" sz="1050" dirty="0">
                <a:latin typeface="+mn-ea"/>
                <a:ea typeface="+mn-ea"/>
              </a:rPr>
              <a:t>件（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延（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・実施後のフォロー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　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延（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・未利用者対応　　年間（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25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・報告、データ入力　　年間（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25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・その他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endParaRPr lang="ja-JP" altLang="en-US" sz="1050" dirty="0">
              <a:latin typeface="+mn-ea"/>
              <a:ea typeface="+mn-ea"/>
            </a:endParaRPr>
          </a:p>
        </p:txBody>
      </p:sp>
      <p:sp>
        <p:nvSpPr>
          <p:cNvPr id="176" name="テキスト ボックス 185"/>
          <p:cNvSpPr txBox="1">
            <a:spLocks noChangeArrowheads="1"/>
          </p:cNvSpPr>
          <p:nvPr/>
        </p:nvSpPr>
        <p:spPr bwMode="auto">
          <a:xfrm>
            <a:off x="207963" y="0"/>
            <a:ext cx="11585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600" b="1" dirty="0">
                <a:latin typeface="+mn-ea"/>
                <a:ea typeface="+mn-ea"/>
              </a:rPr>
              <a:t>　</a:t>
            </a:r>
            <a:r>
              <a:rPr lang="ja-JP" altLang="en-US" sz="2400" b="1" dirty="0">
                <a:latin typeface="HGｺﾞｼｯｸE" pitchFamily="49" charset="-128"/>
                <a:ea typeface="HGｺﾞｼｯｸE" pitchFamily="49" charset="-128"/>
              </a:rPr>
              <a:t>業務チャート 生活習慣病予防分野</a:t>
            </a:r>
            <a:endParaRPr lang="en-US" altLang="ja-JP" sz="1050" b="1" dirty="0">
              <a:latin typeface="+mn-ea"/>
              <a:ea typeface="+mn-ea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6688138" y="623888"/>
            <a:ext cx="5113337" cy="1008062"/>
          </a:xfrm>
          <a:prstGeom prst="rect">
            <a:avLst/>
          </a:prstGeom>
          <a:solidFill>
            <a:srgbClr val="FFCCCC">
              <a:alpha val="47843"/>
            </a:srgbClr>
          </a:solidFill>
          <a:ln w="349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80" name="正方形/長方形 179"/>
          <p:cNvSpPr/>
          <p:nvPr/>
        </p:nvSpPr>
        <p:spPr>
          <a:xfrm>
            <a:off x="352425" y="623888"/>
            <a:ext cx="6119813" cy="1008062"/>
          </a:xfrm>
          <a:prstGeom prst="rect">
            <a:avLst/>
          </a:prstGeom>
          <a:solidFill>
            <a:srgbClr val="FFCCCC">
              <a:alpha val="47843"/>
            </a:srgbClr>
          </a:solidFill>
          <a:ln w="349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85" name="テキスト ボックス 165"/>
          <p:cNvSpPr txBox="1">
            <a:spLocks noChangeArrowheads="1"/>
          </p:cNvSpPr>
          <p:nvPr/>
        </p:nvSpPr>
        <p:spPr bwMode="auto">
          <a:xfrm>
            <a:off x="423863" y="768350"/>
            <a:ext cx="5903912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300" dirty="0">
                <a:latin typeface="HGP創英角ｺﾞｼｯｸUB" pitchFamily="50" charset="-128"/>
                <a:ea typeface="HGP創英角ｺﾞｼｯｸUB" pitchFamily="50" charset="-128"/>
              </a:rPr>
              <a:t>・特定健康診査対象者数</a:t>
            </a:r>
            <a:r>
              <a:rPr lang="ja-JP" altLang="en-US" sz="1300" dirty="0">
                <a:latin typeface="HGP創英角ｺﾞｼｯｸUB" pitchFamily="50" charset="-128"/>
                <a:ea typeface="HGP創英角ｺﾞｼｯｸUB" pitchFamily="50" charset="-128"/>
              </a:rPr>
              <a:t>：</a:t>
            </a:r>
            <a:r>
              <a:rPr lang="ja-JP" altLang="en-US" sz="1300" u="sng" dirty="0">
                <a:latin typeface="HGP創英角ｺﾞｼｯｸUB" pitchFamily="50" charset="-128"/>
                <a:ea typeface="HGP創英角ｺﾞｼｯｸUB" pitchFamily="50" charset="-128"/>
              </a:rPr>
              <a:t>　　　　　</a:t>
            </a:r>
            <a:r>
              <a:rPr lang="ja-JP" altLang="en-US" sz="1300" u="sng" dirty="0">
                <a:latin typeface="HGP創英角ｺﾞｼｯｸUB" pitchFamily="50" charset="-128"/>
                <a:ea typeface="HGP創英角ｺﾞｼｯｸUB" pitchFamily="50" charset="-128"/>
              </a:rPr>
              <a:t>人</a:t>
            </a:r>
            <a:r>
              <a:rPr lang="ja-JP" altLang="en-US" sz="1300" dirty="0">
                <a:latin typeface="HGP創英角ｺﾞｼｯｸUB" pitchFamily="50" charset="-128"/>
                <a:ea typeface="HGP創英角ｺﾞｼｯｸUB" pitchFamily="50" charset="-128"/>
              </a:rPr>
              <a:t>　　受診者数：</a:t>
            </a:r>
            <a:r>
              <a:rPr lang="ja-JP" altLang="en-US" sz="1300" u="sng" dirty="0">
                <a:latin typeface="HGP創英角ｺﾞｼｯｸUB" pitchFamily="50" charset="-128"/>
                <a:ea typeface="HGP創英角ｺﾞｼｯｸUB" pitchFamily="50" charset="-128"/>
              </a:rPr>
              <a:t>　　　　　人</a:t>
            </a:r>
            <a:r>
              <a:rPr lang="ja-JP" altLang="en-US" sz="1300" dirty="0">
                <a:latin typeface="HGP創英角ｺﾞｼｯｸUB" pitchFamily="50" charset="-128"/>
                <a:ea typeface="HGP創英角ｺﾞｼｯｸUB" pitchFamily="50" charset="-128"/>
              </a:rPr>
              <a:t>　　受診率：</a:t>
            </a:r>
            <a:r>
              <a:rPr lang="ja-JP" altLang="en-US" sz="1300" u="sng" dirty="0">
                <a:latin typeface="HGP創英角ｺﾞｼｯｸUB" pitchFamily="50" charset="-128"/>
                <a:ea typeface="HGP創英角ｺﾞｼｯｸUB" pitchFamily="50" charset="-128"/>
              </a:rPr>
              <a:t>　　　　　％</a:t>
            </a:r>
            <a:endParaRPr lang="en-US" altLang="ja-JP" sz="1300" u="sng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>
              <a:defRPr/>
            </a:pPr>
            <a:r>
              <a:rPr lang="ja-JP" altLang="en-US" sz="1300" dirty="0">
                <a:latin typeface="HGP創英角ｺﾞｼｯｸUB" pitchFamily="50" charset="-128"/>
                <a:ea typeface="HGP創英角ｺﾞｼｯｸUB" pitchFamily="50" charset="-128"/>
              </a:rPr>
              <a:t>・特定保健指導対象者数：</a:t>
            </a:r>
            <a:r>
              <a:rPr lang="ja-JP" altLang="en-US" sz="1300" u="sng" dirty="0">
                <a:latin typeface="HGP創英角ｺﾞｼｯｸUB" pitchFamily="50" charset="-128"/>
                <a:ea typeface="HGP創英角ｺﾞｼｯｸUB" pitchFamily="50" charset="-128"/>
              </a:rPr>
              <a:t>　　　　　人</a:t>
            </a:r>
            <a:r>
              <a:rPr lang="ja-JP" altLang="en-US" sz="1300" dirty="0">
                <a:latin typeface="HGP創英角ｺﾞｼｯｸUB" pitchFamily="50" charset="-128"/>
                <a:ea typeface="HGP創英角ｺﾞｼｯｸUB" pitchFamily="50" charset="-128"/>
              </a:rPr>
              <a:t>　　利用者数：</a:t>
            </a:r>
            <a:r>
              <a:rPr lang="ja-JP" altLang="en-US" sz="1300" u="sng" dirty="0">
                <a:latin typeface="HGP創英角ｺﾞｼｯｸUB" pitchFamily="50" charset="-128"/>
                <a:ea typeface="HGP創英角ｺﾞｼｯｸUB" pitchFamily="50" charset="-128"/>
              </a:rPr>
              <a:t>　　　　　人</a:t>
            </a:r>
            <a:r>
              <a:rPr lang="ja-JP" altLang="en-US" sz="1300" dirty="0">
                <a:latin typeface="HGP創英角ｺﾞｼｯｸUB" pitchFamily="50" charset="-128"/>
                <a:ea typeface="HGP創英角ｺﾞｼｯｸUB" pitchFamily="50" charset="-128"/>
              </a:rPr>
              <a:t>　　利用率：</a:t>
            </a:r>
            <a:r>
              <a:rPr lang="ja-JP" altLang="en-US" sz="1300" u="sng" dirty="0">
                <a:latin typeface="HGP創英角ｺﾞｼｯｸUB" pitchFamily="50" charset="-128"/>
                <a:ea typeface="HGP創英角ｺﾞｼｯｸUB" pitchFamily="50" charset="-128"/>
              </a:rPr>
              <a:t>　　　　　％</a:t>
            </a:r>
            <a:endParaRPr lang="en-US" altLang="ja-JP" sz="1300" u="sng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>
              <a:defRPr/>
            </a:pPr>
            <a:r>
              <a:rPr lang="ja-JP" altLang="en-US" sz="1300" dirty="0">
                <a:latin typeface="HGP創英角ｺﾞｼｯｸUB" pitchFamily="50" charset="-128"/>
                <a:ea typeface="HGP創英角ｺﾞｼｯｸUB" pitchFamily="50" charset="-128"/>
              </a:rPr>
              <a:t>・生活習慣病予防業務にかかる業務時間　</a:t>
            </a:r>
            <a:r>
              <a:rPr lang="en-US" altLang="ja-JP" sz="1300" dirty="0">
                <a:latin typeface="HGP創英角ｺﾞｼｯｸUB" pitchFamily="50" charset="-128"/>
                <a:ea typeface="HGP創英角ｺﾞｼｯｸUB" pitchFamily="50" charset="-128"/>
              </a:rPr>
              <a:t>A</a:t>
            </a:r>
            <a:r>
              <a:rPr lang="ja-JP" altLang="en-US" sz="1300" dirty="0">
                <a:latin typeface="HGP創英角ｺﾞｼｯｸUB" pitchFamily="50" charset="-128"/>
                <a:ea typeface="HGP創英角ｺﾞｼｯｸUB" pitchFamily="50" charset="-128"/>
              </a:rPr>
              <a:t>：</a:t>
            </a:r>
            <a:r>
              <a:rPr lang="ja-JP" altLang="en-US" sz="1300" u="sng" dirty="0">
                <a:latin typeface="HGP創英角ｺﾞｼｯｸUB" pitchFamily="50" charset="-128"/>
                <a:ea typeface="HGP創英角ｺﾞｼｯｸUB" pitchFamily="50" charset="-128"/>
              </a:rPr>
              <a:t>合計　　　　　　時間</a:t>
            </a:r>
            <a:endParaRPr lang="en-US" altLang="ja-JP" sz="1300" u="sng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>
              <a:defRPr/>
            </a:pPr>
            <a:r>
              <a:rPr lang="ja-JP" altLang="en-US" sz="1300" dirty="0">
                <a:latin typeface="+mj-ea"/>
                <a:ea typeface="+mj-ea"/>
              </a:rPr>
              <a:t>　　　　　　　　　　　　　　　　　　　　　　　　　　　　　　　　　　　　　　　</a:t>
            </a:r>
          </a:p>
        </p:txBody>
      </p:sp>
      <p:sp>
        <p:nvSpPr>
          <p:cNvPr id="188" name="テキスト ボックス 165"/>
          <p:cNvSpPr txBox="1">
            <a:spLocks noChangeArrowheads="1"/>
          </p:cNvSpPr>
          <p:nvPr/>
        </p:nvSpPr>
        <p:spPr bwMode="auto">
          <a:xfrm>
            <a:off x="6977063" y="768350"/>
            <a:ext cx="489585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400" dirty="0">
                <a:latin typeface="HGP創英角ｺﾞｼｯｸUB" pitchFamily="50" charset="-128"/>
                <a:ea typeface="HGP創英角ｺﾞｼｯｸUB" pitchFamily="50" charset="-128"/>
              </a:rPr>
              <a:t>生活習慣病予防業務の主な分担</a:t>
            </a:r>
            <a:r>
              <a:rPr lang="ja-JP" altLang="en-US" sz="1400" dirty="0">
                <a:latin typeface="HGP創英角ｺﾞｼｯｸUB" pitchFamily="50" charset="-128"/>
                <a:ea typeface="HGP創英角ｺﾞｼｯｸUB" pitchFamily="50" charset="-128"/>
              </a:rPr>
              <a:t>：</a:t>
            </a:r>
            <a:r>
              <a:rPr lang="ja-JP" altLang="en-US" sz="1400" dirty="0">
                <a:latin typeface="HGP創英角ｺﾞｼｯｸUB" pitchFamily="50" charset="-128"/>
                <a:ea typeface="HGP創英角ｺﾞｼｯｸUB" pitchFamily="50" charset="-128"/>
              </a:rPr>
              <a:t>地区担当制・業務担当制</a:t>
            </a:r>
            <a:r>
              <a:rPr lang="ja-JP" altLang="en-US" sz="1400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endParaRPr lang="en-US" altLang="ja-JP" sz="14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>
              <a:defRPr/>
            </a:pPr>
            <a:r>
              <a:rPr lang="ja-JP" altLang="en-US" sz="1400" dirty="0">
                <a:latin typeface="HGP創英角ｺﾞｼｯｸUB" pitchFamily="50" charset="-128"/>
                <a:ea typeface="HGP創英角ｺﾞｼｯｸUB" pitchFamily="50" charset="-128"/>
              </a:rPr>
              <a:t>統括保健師の配置：　あり・なし</a:t>
            </a:r>
            <a:endParaRPr lang="en-US" altLang="ja-JP" sz="14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>
              <a:defRPr/>
            </a:pPr>
            <a:r>
              <a:rPr lang="ja-JP" altLang="en-US" sz="1400" dirty="0">
                <a:latin typeface="HGP創英角ｺﾞｼｯｸUB" pitchFamily="50" charset="-128"/>
                <a:ea typeface="HGP創英角ｺﾞｼｯｸUB" pitchFamily="50" charset="-128"/>
              </a:rPr>
              <a:t>現在の保健師数</a:t>
            </a:r>
            <a:r>
              <a:rPr lang="ja-JP" altLang="en-US" sz="1400" dirty="0">
                <a:latin typeface="HGP創英角ｺﾞｼｯｸUB" pitchFamily="50" charset="-128"/>
                <a:ea typeface="HGP創英角ｺﾞｼｯｸUB" pitchFamily="50" charset="-128"/>
              </a:rPr>
              <a:t>：　　　　　</a:t>
            </a:r>
            <a:r>
              <a:rPr lang="ja-JP" altLang="en-US" sz="1400" dirty="0">
                <a:latin typeface="HGP創英角ｺﾞｼｯｸUB" pitchFamily="50" charset="-128"/>
                <a:ea typeface="HGP創英角ｺﾞｼｯｸUB" pitchFamily="50" charset="-128"/>
              </a:rPr>
              <a:t>人</a:t>
            </a:r>
            <a:endParaRPr lang="en-US" altLang="ja-JP" sz="14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>
              <a:defRPr/>
            </a:pPr>
            <a:r>
              <a:rPr lang="ja-JP" altLang="en-US" sz="1300" b="1" dirty="0">
                <a:latin typeface="+mj-ea"/>
                <a:ea typeface="+mj-ea"/>
              </a:rPr>
              <a:t>　　　　　　　　　　　　　　　　　　　　　　　　　　　　　　　　　　　</a:t>
            </a:r>
          </a:p>
        </p:txBody>
      </p:sp>
      <p:sp>
        <p:nvSpPr>
          <p:cNvPr id="195" name="正方形/長方形 194"/>
          <p:cNvSpPr/>
          <p:nvPr/>
        </p:nvSpPr>
        <p:spPr>
          <a:xfrm>
            <a:off x="7408863" y="2352675"/>
            <a:ext cx="2592387" cy="647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　・前年度実績、評価の資料化（　 　）時間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　・事業計画立案（　　　）時間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　・予算書作成（　　）時間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　・連絡・調整 （　 　）時間</a:t>
            </a: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10" name="正方形/長方形 209"/>
          <p:cNvSpPr/>
          <p:nvPr/>
        </p:nvSpPr>
        <p:spPr>
          <a:xfrm>
            <a:off x="5032375" y="2352675"/>
            <a:ext cx="2447925" cy="503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・実績、評価の資料化（ 　 　　）時間</a:t>
            </a:r>
            <a:endParaRPr lang="en-US" altLang="ja-JP" sz="1050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・連絡・調整（　  　　）時間</a:t>
            </a:r>
            <a:endParaRPr lang="en-US" altLang="ja-JP" sz="1050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・計画策定に関する会議等（　 　　）時間</a:t>
            </a:r>
            <a:endParaRPr lang="en-US" altLang="ja-JP" sz="105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1" name="Line 88"/>
          <p:cNvSpPr>
            <a:spLocks noChangeShapeType="1"/>
          </p:cNvSpPr>
          <p:nvPr/>
        </p:nvSpPr>
        <p:spPr bwMode="auto">
          <a:xfrm>
            <a:off x="1504950" y="2928938"/>
            <a:ext cx="4679950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01" name="AutoShape 121"/>
          <p:cNvSpPr>
            <a:spLocks noChangeAspect="1" noChangeArrowheads="1"/>
          </p:cNvSpPr>
          <p:nvPr/>
        </p:nvSpPr>
        <p:spPr bwMode="auto">
          <a:xfrm>
            <a:off x="63500" y="3071813"/>
            <a:ext cx="3241675" cy="649287"/>
          </a:xfrm>
          <a:prstGeom prst="roundRect">
            <a:avLst>
              <a:gd name="adj" fmla="val 50000"/>
            </a:avLst>
          </a:prstGeom>
          <a:solidFill>
            <a:srgbClr val="99CCFF"/>
          </a:solidFill>
          <a:ln w="22225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 wrap="none" lIns="128016" tIns="64008" rIns="128016" bIns="64008" anchor="ctr"/>
          <a:lstStyle/>
          <a:p>
            <a:pPr>
              <a:defRPr/>
            </a:pPr>
            <a:r>
              <a:rPr lang="ja-JP" altLang="en-US" sz="1200" b="1" dirty="0">
                <a:ea typeface="ＭＳ Ｐゴシック" charset="-128"/>
              </a:rPr>
              <a:t>     健康診査       　　　　　　　　　</a:t>
            </a:r>
            <a:r>
              <a:rPr lang="ja-JP" altLang="en-US" sz="1200" b="1" dirty="0">
                <a:solidFill>
                  <a:srgbClr val="C00000"/>
                </a:solidFill>
                <a:ea typeface="ＭＳ Ｐゴシック" charset="-128"/>
              </a:rPr>
              <a:t>時間</a:t>
            </a:r>
            <a:endParaRPr lang="ja-JP" altLang="en-US" sz="1200" dirty="0">
              <a:solidFill>
                <a:srgbClr val="C00000"/>
              </a:solidFill>
              <a:ea typeface="ＭＳ Ｐゴシック" charset="-128"/>
            </a:endParaRPr>
          </a:p>
        </p:txBody>
      </p:sp>
      <p:sp>
        <p:nvSpPr>
          <p:cNvPr id="111" name="AutoShape 121"/>
          <p:cNvSpPr>
            <a:spLocks noChangeAspect="1" noChangeArrowheads="1"/>
          </p:cNvSpPr>
          <p:nvPr/>
        </p:nvSpPr>
        <p:spPr bwMode="auto">
          <a:xfrm>
            <a:off x="2079625" y="1847850"/>
            <a:ext cx="2592388" cy="649288"/>
          </a:xfrm>
          <a:prstGeom prst="roundRect">
            <a:avLst>
              <a:gd name="adj" fmla="val 50000"/>
            </a:avLst>
          </a:prstGeom>
          <a:solidFill>
            <a:srgbClr val="99CCFF"/>
          </a:solidFill>
          <a:ln w="22225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 wrap="none" lIns="128016" tIns="64008" rIns="128016" bIns="64008" anchor="ctr"/>
          <a:lstStyle/>
          <a:p>
            <a:pPr>
              <a:defRPr/>
            </a:pPr>
            <a:r>
              <a:rPr lang="ja-JP" altLang="en-US" sz="1200" b="1" dirty="0">
                <a:ea typeface="ＭＳ Ｐゴシック" charset="-128"/>
              </a:rPr>
              <a:t>  計画策定 　　　　　　　　　</a:t>
            </a:r>
            <a:r>
              <a:rPr lang="ja-JP" altLang="en-US" sz="1200" b="1" dirty="0">
                <a:solidFill>
                  <a:srgbClr val="C00000"/>
                </a:solidFill>
                <a:ea typeface="ＭＳ Ｐゴシック" charset="-128"/>
              </a:rPr>
              <a:t>時間</a:t>
            </a:r>
            <a:endParaRPr lang="ja-JP" altLang="en-US" sz="1200" dirty="0">
              <a:solidFill>
                <a:srgbClr val="C00000"/>
              </a:solidFill>
              <a:ea typeface="ＭＳ Ｐゴシック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>
            <a:off x="3087688" y="1992313"/>
            <a:ext cx="792162" cy="3603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17" name="正方形/長方形 116"/>
          <p:cNvSpPr/>
          <p:nvPr/>
        </p:nvSpPr>
        <p:spPr>
          <a:xfrm>
            <a:off x="1287463" y="3216275"/>
            <a:ext cx="865187" cy="3603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grpSp>
        <p:nvGrpSpPr>
          <p:cNvPr id="2075" name="グループ化 144"/>
          <p:cNvGrpSpPr>
            <a:grpSpLocks/>
          </p:cNvGrpSpPr>
          <p:nvPr/>
        </p:nvGrpSpPr>
        <p:grpSpPr bwMode="auto">
          <a:xfrm>
            <a:off x="5321300" y="3071813"/>
            <a:ext cx="5832475" cy="649287"/>
            <a:chOff x="3880520" y="3072408"/>
            <a:chExt cx="2592288" cy="648072"/>
          </a:xfrm>
        </p:grpSpPr>
        <p:sp>
          <p:nvSpPr>
            <p:cNvPr id="113" name="AutoShape 121"/>
            <p:cNvSpPr>
              <a:spLocks noChangeAspect="1" noChangeArrowheads="1"/>
            </p:cNvSpPr>
            <p:nvPr/>
          </p:nvSpPr>
          <p:spPr bwMode="auto">
            <a:xfrm>
              <a:off x="3880520" y="3072408"/>
              <a:ext cx="2592288" cy="648072"/>
            </a:xfrm>
            <a:prstGeom prst="roundRect">
              <a:avLst>
                <a:gd name="adj" fmla="val 50000"/>
              </a:avLst>
            </a:prstGeom>
            <a:solidFill>
              <a:srgbClr val="99CCFF"/>
            </a:solidFill>
            <a:ln w="222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lIns="128016" tIns="64008" rIns="128016" bIns="64008" anchor="ctr"/>
            <a:lstStyle/>
            <a:p>
              <a:pPr>
                <a:defRPr/>
              </a:pPr>
              <a:r>
                <a:rPr lang="ja-JP" altLang="en-US" sz="1200" b="1" dirty="0">
                  <a:ea typeface="ＭＳ Ｐゴシック" charset="-128"/>
                </a:rPr>
                <a:t>                                 保健指導　                      　　　　　　　　</a:t>
              </a:r>
              <a:r>
                <a:rPr lang="ja-JP" altLang="en-US" sz="1200" b="1" dirty="0">
                  <a:solidFill>
                    <a:srgbClr val="C00000"/>
                  </a:solidFill>
                  <a:ea typeface="ＭＳ Ｐゴシック" charset="-128"/>
                </a:rPr>
                <a:t>時間</a:t>
              </a:r>
              <a:endParaRPr lang="ja-JP" altLang="en-US" sz="1200" dirty="0">
                <a:solidFill>
                  <a:srgbClr val="C00000"/>
                </a:solidFill>
                <a:ea typeface="ＭＳ Ｐゴシック" charset="-128"/>
              </a:endParaRPr>
            </a:p>
          </p:txBody>
        </p:sp>
        <p:sp>
          <p:nvSpPr>
            <p:cNvPr id="121" name="正方形/長方形 120"/>
            <p:cNvSpPr/>
            <p:nvPr/>
          </p:nvSpPr>
          <p:spPr>
            <a:xfrm>
              <a:off x="5058833" y="3216600"/>
              <a:ext cx="477676" cy="35968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/>
                <a:t>Ｚｚ</a:t>
              </a:r>
              <a:endParaRPr lang="ja-JP" altLang="en-US" dirty="0"/>
            </a:p>
          </p:txBody>
        </p:sp>
      </p:grpSp>
      <p:grpSp>
        <p:nvGrpSpPr>
          <p:cNvPr id="2076" name="グループ化 163"/>
          <p:cNvGrpSpPr>
            <a:grpSpLocks/>
          </p:cNvGrpSpPr>
          <p:nvPr/>
        </p:nvGrpSpPr>
        <p:grpSpPr bwMode="auto">
          <a:xfrm>
            <a:off x="4887913" y="1847850"/>
            <a:ext cx="2305050" cy="504825"/>
            <a:chOff x="5032648" y="1920280"/>
            <a:chExt cx="2304256" cy="504056"/>
          </a:xfrm>
        </p:grpSpPr>
        <p:sp>
          <p:nvSpPr>
            <p:cNvPr id="125" name="AutoShape 124"/>
            <p:cNvSpPr>
              <a:spLocks noChangeArrowheads="1"/>
            </p:cNvSpPr>
            <p:nvPr/>
          </p:nvSpPr>
          <p:spPr bwMode="auto">
            <a:xfrm>
              <a:off x="5032648" y="1920280"/>
              <a:ext cx="2304256" cy="504056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   計画策定　 　　　　　　　　　　時間           </a:t>
              </a:r>
              <a:endParaRPr lang="ja-JP" altLang="en-US" sz="1100" b="1" dirty="0">
                <a:latin typeface="+mn-ea"/>
                <a:ea typeface="+mn-ea"/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6184776" y="1991609"/>
              <a:ext cx="647477" cy="361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grpSp>
        <p:nvGrpSpPr>
          <p:cNvPr id="2077" name="グループ化 164"/>
          <p:cNvGrpSpPr>
            <a:grpSpLocks/>
          </p:cNvGrpSpPr>
          <p:nvPr/>
        </p:nvGrpSpPr>
        <p:grpSpPr bwMode="auto">
          <a:xfrm>
            <a:off x="7337425" y="1847850"/>
            <a:ext cx="2951163" cy="504825"/>
            <a:chOff x="7336904" y="1920280"/>
            <a:chExt cx="2952328" cy="504056"/>
          </a:xfrm>
        </p:grpSpPr>
        <p:sp>
          <p:nvSpPr>
            <p:cNvPr id="127" name="AutoShape 124"/>
            <p:cNvSpPr>
              <a:spLocks noChangeArrowheads="1"/>
            </p:cNvSpPr>
            <p:nvPr/>
          </p:nvSpPr>
          <p:spPr bwMode="auto">
            <a:xfrm>
              <a:off x="7336904" y="1920280"/>
              <a:ext cx="2952328" cy="504056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事業管理</a:t>
              </a:r>
              <a:r>
                <a:rPr lang="ja-JP" altLang="en-US" sz="1100" b="1" dirty="0">
                  <a:solidFill>
                    <a:schemeClr val="tx2"/>
                  </a:solidFill>
                  <a:latin typeface="+mn-ea"/>
                  <a:ea typeface="ＭＳ Ｐゴシック" charset="-128"/>
                </a:rPr>
                <a:t>（年間事業計画、</a:t>
              </a:r>
              <a:endParaRPr lang="en-US" altLang="ja-JP" sz="1100" b="1" dirty="0">
                <a:solidFill>
                  <a:schemeClr val="tx2"/>
                </a:solidFill>
                <a:latin typeface="+mn-ea"/>
                <a:ea typeface="ＭＳ Ｐゴシック" charset="-128"/>
              </a:endParaRPr>
            </a:p>
            <a:p>
              <a:pPr>
                <a:defRPr/>
              </a:pPr>
              <a:r>
                <a:rPr lang="ja-JP" altLang="en-US" sz="1100" b="1" dirty="0">
                  <a:solidFill>
                    <a:schemeClr val="tx2"/>
                  </a:solidFill>
                  <a:latin typeface="+mn-ea"/>
                  <a:ea typeface="ＭＳ Ｐゴシック" charset="-128"/>
                </a:rPr>
                <a:t>予算書作成等） </a:t>
              </a:r>
              <a:r>
                <a:rPr lang="ja-JP" altLang="en-US" sz="1100" b="1" dirty="0">
                  <a:latin typeface="+mn-ea"/>
                  <a:ea typeface="+mn-ea"/>
                </a:rPr>
                <a:t>　　　 　　　 　　　　　　　　時間           </a:t>
              </a:r>
              <a:endParaRPr lang="ja-JP" altLang="en-US" sz="1100" b="1" dirty="0">
                <a:latin typeface="+mn-ea"/>
                <a:ea typeface="+mn-ea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9137840" y="1991609"/>
              <a:ext cx="647956" cy="361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grpSp>
        <p:nvGrpSpPr>
          <p:cNvPr id="2078" name="グループ化 168"/>
          <p:cNvGrpSpPr>
            <a:grpSpLocks/>
          </p:cNvGrpSpPr>
          <p:nvPr/>
        </p:nvGrpSpPr>
        <p:grpSpPr bwMode="auto">
          <a:xfrm>
            <a:off x="10361613" y="1847850"/>
            <a:ext cx="2376487" cy="504825"/>
            <a:chOff x="10289232" y="1920280"/>
            <a:chExt cx="2376264" cy="504056"/>
          </a:xfrm>
        </p:grpSpPr>
        <p:sp>
          <p:nvSpPr>
            <p:cNvPr id="129" name="AutoShape 124"/>
            <p:cNvSpPr>
              <a:spLocks noChangeArrowheads="1"/>
            </p:cNvSpPr>
            <p:nvPr/>
          </p:nvSpPr>
          <p:spPr bwMode="auto">
            <a:xfrm>
              <a:off x="10289232" y="1920280"/>
              <a:ext cx="2376264" cy="504056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実態把握</a:t>
              </a:r>
              <a:endParaRPr lang="en-US" altLang="ja-JP" sz="1100" b="1" dirty="0">
                <a:latin typeface="+mn-ea"/>
                <a:ea typeface="+mn-ea"/>
              </a:endParaRPr>
            </a:p>
            <a:p>
              <a:pPr>
                <a:defRPr/>
              </a:pPr>
              <a:r>
                <a:rPr lang="ja-JP" altLang="en-US" sz="1100" b="1" dirty="0">
                  <a:solidFill>
                    <a:schemeClr val="tx2"/>
                  </a:solidFill>
                  <a:latin typeface="+mn-ea"/>
                  <a:ea typeface="ＭＳ Ｐゴシック" charset="-128"/>
                </a:rPr>
                <a:t>（疫学、統計等）</a:t>
              </a:r>
              <a:r>
                <a:rPr lang="en-US" altLang="ja-JP" sz="1100" dirty="0">
                  <a:ea typeface="ＭＳ Ｐゴシック" charset="-128"/>
                </a:rPr>
                <a:t>                         </a:t>
              </a:r>
              <a:r>
                <a:rPr lang="ja-JP" altLang="en-US" sz="1100" b="1" dirty="0">
                  <a:latin typeface="+mn-ea"/>
                  <a:ea typeface="+mn-ea"/>
                </a:rPr>
                <a:t>時間           </a:t>
              </a:r>
              <a:endParaRPr lang="ja-JP" altLang="en-US" sz="1100" b="1" dirty="0">
                <a:latin typeface="+mn-ea"/>
                <a:ea typeface="+mn-ea"/>
              </a:endParaRPr>
            </a:p>
          </p:txBody>
        </p:sp>
        <p:sp>
          <p:nvSpPr>
            <p:cNvPr id="130" name="正方形/長方形 129"/>
            <p:cNvSpPr/>
            <p:nvPr/>
          </p:nvSpPr>
          <p:spPr>
            <a:xfrm>
              <a:off x="11513079" y="1991609"/>
              <a:ext cx="647639" cy="361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grpSp>
        <p:nvGrpSpPr>
          <p:cNvPr id="2079" name="グループ化 145"/>
          <p:cNvGrpSpPr>
            <a:grpSpLocks/>
          </p:cNvGrpSpPr>
          <p:nvPr/>
        </p:nvGrpSpPr>
        <p:grpSpPr bwMode="auto">
          <a:xfrm>
            <a:off x="3376613" y="4008438"/>
            <a:ext cx="3024187" cy="504825"/>
            <a:chOff x="4024536" y="3864496"/>
            <a:chExt cx="3240360" cy="504056"/>
          </a:xfrm>
        </p:grpSpPr>
        <p:sp>
          <p:nvSpPr>
            <p:cNvPr id="132" name="AutoShape 124"/>
            <p:cNvSpPr>
              <a:spLocks noChangeArrowheads="1"/>
            </p:cNvSpPr>
            <p:nvPr/>
          </p:nvSpPr>
          <p:spPr bwMode="auto">
            <a:xfrm>
              <a:off x="4024536" y="3864496"/>
              <a:ext cx="3240360" cy="504056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 特定保健指導</a:t>
              </a:r>
              <a:endParaRPr lang="en-US" altLang="ja-JP" sz="1100" b="1" dirty="0">
                <a:latin typeface="+mn-ea"/>
                <a:ea typeface="+mn-ea"/>
              </a:endParaRPr>
            </a:p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 積極的支援　　　　　　　　　　　時間        </a:t>
              </a:r>
              <a:endParaRPr lang="ja-JP" altLang="en-US" sz="1100" b="1" dirty="0">
                <a:latin typeface="+mn-ea"/>
                <a:ea typeface="+mn-ea"/>
              </a:endParaRPr>
            </a:p>
          </p:txBody>
        </p:sp>
        <p:sp>
          <p:nvSpPr>
            <p:cNvPr id="133" name="正方形/長方形 132"/>
            <p:cNvSpPr/>
            <p:nvPr/>
          </p:nvSpPr>
          <p:spPr>
            <a:xfrm>
              <a:off x="5259445" y="3935824"/>
              <a:ext cx="648072" cy="361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150" name="テキスト ボックス 149"/>
          <p:cNvSpPr txBox="1"/>
          <p:nvPr/>
        </p:nvSpPr>
        <p:spPr>
          <a:xfrm>
            <a:off x="6761163" y="5127625"/>
            <a:ext cx="3384550" cy="219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　　　　年間（　　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・利用勧奨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か月あたり（　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・連絡調整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か月あたり（　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・動機づけ支援当日の運営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</a:t>
            </a:r>
            <a:r>
              <a:rPr lang="en-US" altLang="ja-JP" sz="1050" dirty="0">
                <a:latin typeface="+mn-ea"/>
                <a:ea typeface="+mn-ea"/>
              </a:rPr>
              <a:t>〈</a:t>
            </a:r>
            <a:r>
              <a:rPr lang="ja-JP" altLang="en-US" sz="1050" dirty="0">
                <a:latin typeface="+mn-ea"/>
                <a:ea typeface="+mn-ea"/>
              </a:rPr>
              <a:t>初回</a:t>
            </a:r>
            <a:r>
              <a:rPr lang="en-US" altLang="ja-JP" sz="1050" dirty="0">
                <a:latin typeface="+mn-ea"/>
                <a:ea typeface="+mn-ea"/>
              </a:rPr>
              <a:t>〉</a:t>
            </a:r>
            <a:r>
              <a:rPr lang="ja-JP" altLang="en-US" sz="1050" dirty="0">
                <a:latin typeface="+mn-ea"/>
                <a:ea typeface="+mn-ea"/>
              </a:rPr>
              <a:t>　集団</a:t>
            </a:r>
            <a:r>
              <a:rPr lang="en-US" altLang="ja-JP" sz="1050" dirty="0">
                <a:latin typeface="+mn-ea"/>
                <a:ea typeface="+mn-ea"/>
              </a:rPr>
              <a:t>:1</a:t>
            </a:r>
            <a:r>
              <a:rPr lang="ja-JP" altLang="en-US" sz="1050" dirty="0">
                <a:latin typeface="+mn-ea"/>
                <a:ea typeface="+mn-ea"/>
              </a:rPr>
              <a:t>回（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 　 　　　　 個別</a:t>
            </a:r>
            <a:r>
              <a:rPr lang="en-US" altLang="ja-JP" sz="1050" dirty="0">
                <a:latin typeface="+mn-ea"/>
                <a:ea typeface="+mn-ea"/>
              </a:rPr>
              <a:t>:1</a:t>
            </a:r>
            <a:r>
              <a:rPr lang="ja-JP" altLang="en-US" sz="1050" dirty="0">
                <a:latin typeface="+mn-ea"/>
                <a:ea typeface="+mn-ea"/>
              </a:rPr>
              <a:t>件（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延（　　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</a:t>
            </a:r>
            <a:r>
              <a:rPr lang="en-US" altLang="ja-JP" sz="1050" dirty="0">
                <a:latin typeface="+mn-ea"/>
                <a:ea typeface="+mn-ea"/>
              </a:rPr>
              <a:t>〈</a:t>
            </a:r>
            <a:r>
              <a:rPr lang="ja-JP" altLang="en-US" sz="1050" dirty="0">
                <a:latin typeface="+mn-ea"/>
                <a:ea typeface="+mn-ea"/>
              </a:rPr>
              <a:t>評価</a:t>
            </a:r>
            <a:r>
              <a:rPr lang="en-US" altLang="ja-JP" sz="1050" dirty="0">
                <a:latin typeface="+mn-ea"/>
                <a:ea typeface="+mn-ea"/>
              </a:rPr>
              <a:t>〉  </a:t>
            </a:r>
            <a:r>
              <a:rPr lang="ja-JP" altLang="en-US" sz="1050" dirty="0">
                <a:latin typeface="+mn-ea"/>
                <a:ea typeface="ＭＳ Ｐゴシック" charset="-128"/>
              </a:rPr>
              <a:t>集団</a:t>
            </a:r>
            <a:r>
              <a:rPr lang="en-US" altLang="ja-JP" sz="1050" dirty="0">
                <a:latin typeface="+mn-ea"/>
                <a:ea typeface="ＭＳ Ｐゴシック" charset="-128"/>
              </a:rPr>
              <a:t>:1</a:t>
            </a:r>
            <a:r>
              <a:rPr lang="ja-JP" altLang="en-US" sz="1050" dirty="0">
                <a:latin typeface="+mn-ea"/>
                <a:ea typeface="ＭＳ Ｐゴシック" charset="-128"/>
              </a:rPr>
              <a:t>回（　　）時間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年（　　　）回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ＭＳ Ｐゴシック" charset="-128"/>
              </a:rPr>
              <a:t> 　           個別</a:t>
            </a:r>
            <a:r>
              <a:rPr lang="en-US" altLang="ja-JP" sz="1050" dirty="0">
                <a:latin typeface="+mn-ea"/>
                <a:ea typeface="ＭＳ Ｐゴシック" charset="-128"/>
              </a:rPr>
              <a:t>:1</a:t>
            </a:r>
            <a:r>
              <a:rPr lang="ja-JP" altLang="en-US" sz="1050" dirty="0">
                <a:latin typeface="+mn-ea"/>
                <a:ea typeface="ＭＳ Ｐゴシック" charset="-128"/>
              </a:rPr>
              <a:t>件（　　）時間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延（　　　）件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</a:t>
            </a:r>
            <a:r>
              <a:rPr lang="en-US" altLang="ja-JP" sz="1050" dirty="0">
                <a:latin typeface="+mn-ea"/>
                <a:ea typeface="+mn-ea"/>
              </a:rPr>
              <a:t>〈</a:t>
            </a:r>
            <a:r>
              <a:rPr lang="ja-JP" altLang="en-US" sz="1050" dirty="0">
                <a:latin typeface="+mn-ea"/>
                <a:ea typeface="+mn-ea"/>
              </a:rPr>
              <a:t>その他支援</a:t>
            </a:r>
            <a:r>
              <a:rPr lang="en-US" altLang="ja-JP" sz="1050" dirty="0">
                <a:latin typeface="+mn-ea"/>
                <a:ea typeface="+mn-ea"/>
              </a:rPr>
              <a:t>〉 1</a:t>
            </a:r>
            <a:r>
              <a:rPr lang="ja-JP" altLang="en-US" sz="1050" dirty="0">
                <a:latin typeface="+mn-ea"/>
                <a:ea typeface="+mn-ea"/>
              </a:rPr>
              <a:t>件（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・終了後のフォロー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 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延（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・未利用者対応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（　　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・報告、データ入力　　（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・その他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2081" name="グループ化 146"/>
          <p:cNvGrpSpPr>
            <a:grpSpLocks/>
          </p:cNvGrpSpPr>
          <p:nvPr/>
        </p:nvGrpSpPr>
        <p:grpSpPr bwMode="auto">
          <a:xfrm>
            <a:off x="6616700" y="4008438"/>
            <a:ext cx="3097213" cy="504825"/>
            <a:chOff x="6811078" y="3864496"/>
            <a:chExt cx="2376264" cy="504056"/>
          </a:xfrm>
        </p:grpSpPr>
        <p:sp>
          <p:nvSpPr>
            <p:cNvPr id="151" name="AutoShape 124"/>
            <p:cNvSpPr>
              <a:spLocks noChangeArrowheads="1"/>
            </p:cNvSpPr>
            <p:nvPr/>
          </p:nvSpPr>
          <p:spPr bwMode="auto">
            <a:xfrm>
              <a:off x="6811078" y="3864496"/>
              <a:ext cx="2376264" cy="504056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特定保健指導</a:t>
              </a:r>
              <a:endParaRPr lang="en-US" altLang="ja-JP" sz="1100" b="1" dirty="0">
                <a:latin typeface="+mn-ea"/>
                <a:ea typeface="+mn-ea"/>
              </a:endParaRPr>
            </a:p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　動機づけ支援                   時間          </a:t>
              </a:r>
              <a:endParaRPr lang="ja-JP" altLang="en-US" sz="1100" b="1" dirty="0">
                <a:latin typeface="+mn-ea"/>
                <a:ea typeface="+mn-ea"/>
              </a:endParaRPr>
            </a:p>
          </p:txBody>
        </p:sp>
        <p:sp>
          <p:nvSpPr>
            <p:cNvPr id="153" name="正方形/長方形 152"/>
            <p:cNvSpPr/>
            <p:nvPr/>
          </p:nvSpPr>
          <p:spPr>
            <a:xfrm>
              <a:off x="7761096" y="3935824"/>
              <a:ext cx="487189" cy="361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grpSp>
        <p:nvGrpSpPr>
          <p:cNvPr id="2082" name="グループ化 142"/>
          <p:cNvGrpSpPr>
            <a:grpSpLocks/>
          </p:cNvGrpSpPr>
          <p:nvPr/>
        </p:nvGrpSpPr>
        <p:grpSpPr bwMode="auto">
          <a:xfrm>
            <a:off x="3736975" y="8256588"/>
            <a:ext cx="2735263" cy="576262"/>
            <a:chOff x="10001200" y="6168752"/>
            <a:chExt cx="2736304" cy="576064"/>
          </a:xfrm>
        </p:grpSpPr>
        <p:sp>
          <p:nvSpPr>
            <p:cNvPr id="112" name="AutoShape 124"/>
            <p:cNvSpPr>
              <a:spLocks noChangeArrowheads="1"/>
            </p:cNvSpPr>
            <p:nvPr/>
          </p:nvSpPr>
          <p:spPr bwMode="auto">
            <a:xfrm>
              <a:off x="10001200" y="6168752"/>
              <a:ext cx="2736304" cy="57606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特定保健指導</a:t>
              </a:r>
              <a:endParaRPr lang="en-US" altLang="ja-JP" sz="1100" b="1" dirty="0">
                <a:latin typeface="+mn-ea"/>
                <a:ea typeface="+mn-ea"/>
              </a:endParaRPr>
            </a:p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の評価、質管理　　　　　　　　　時間        </a:t>
              </a:r>
              <a:endParaRPr lang="ja-JP" altLang="en-US" sz="1100" b="1" dirty="0">
                <a:latin typeface="+mn-ea"/>
                <a:ea typeface="+mn-ea"/>
              </a:endParaRPr>
            </a:p>
          </p:txBody>
        </p:sp>
        <p:sp>
          <p:nvSpPr>
            <p:cNvPr id="166" name="正方形/長方形 165"/>
            <p:cNvSpPr/>
            <p:nvPr/>
          </p:nvSpPr>
          <p:spPr>
            <a:xfrm>
              <a:off x="11225629" y="6240164"/>
              <a:ext cx="647947" cy="36023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grpSp>
        <p:nvGrpSpPr>
          <p:cNvPr id="2083" name="グループ化 143"/>
          <p:cNvGrpSpPr>
            <a:grpSpLocks/>
          </p:cNvGrpSpPr>
          <p:nvPr/>
        </p:nvGrpSpPr>
        <p:grpSpPr bwMode="auto">
          <a:xfrm>
            <a:off x="6911975" y="8256588"/>
            <a:ext cx="2657475" cy="576262"/>
            <a:chOff x="10001200" y="7608912"/>
            <a:chExt cx="2656384" cy="576064"/>
          </a:xfrm>
        </p:grpSpPr>
        <p:sp>
          <p:nvSpPr>
            <p:cNvPr id="167" name="AutoShape 124"/>
            <p:cNvSpPr>
              <a:spLocks noChangeArrowheads="1"/>
            </p:cNvSpPr>
            <p:nvPr/>
          </p:nvSpPr>
          <p:spPr bwMode="auto">
            <a:xfrm>
              <a:off x="10001200" y="7608912"/>
              <a:ext cx="2656384" cy="57606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特定保健指導</a:t>
              </a:r>
              <a:endParaRPr lang="en-US" altLang="ja-JP" sz="1100" b="1" dirty="0">
                <a:latin typeface="+mn-ea"/>
                <a:ea typeface="+mn-ea"/>
              </a:endParaRPr>
            </a:p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の従事者研修 　　　　　　　　　時間        </a:t>
              </a:r>
              <a:endParaRPr lang="ja-JP" altLang="en-US" sz="1100" b="1" dirty="0">
                <a:latin typeface="+mn-ea"/>
                <a:ea typeface="+mn-ea"/>
              </a:endParaRPr>
            </a:p>
          </p:txBody>
        </p:sp>
        <p:sp>
          <p:nvSpPr>
            <p:cNvPr id="168" name="正方形/長方形 167"/>
            <p:cNvSpPr/>
            <p:nvPr/>
          </p:nvSpPr>
          <p:spPr>
            <a:xfrm>
              <a:off x="11073909" y="7753324"/>
              <a:ext cx="647434" cy="36023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73" name="テキスト ボックス 72"/>
          <p:cNvSpPr txBox="1"/>
          <p:nvPr/>
        </p:nvSpPr>
        <p:spPr>
          <a:xfrm>
            <a:off x="3736975" y="8921750"/>
            <a:ext cx="3095625" cy="576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　</a:t>
            </a:r>
            <a:r>
              <a:rPr lang="ja-JP" altLang="en-US" sz="1050" dirty="0">
                <a:latin typeface="+mn-ea"/>
                <a:ea typeface="ＭＳ Ｐゴシック" charset="-128"/>
              </a:rPr>
              <a:t>（　）時間</a:t>
            </a:r>
            <a:endParaRPr lang="en-US" altLang="ja-JP" sz="1050" dirty="0">
              <a:latin typeface="+mn-ea"/>
              <a:ea typeface="ＭＳ Ｐゴシック" charset="-128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20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（　）回＝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・会議・検討会の実施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（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endParaRPr lang="ja-JP" altLang="en-US" sz="1050" dirty="0">
              <a:latin typeface="+mn-ea"/>
              <a:ea typeface="+mn-ea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7056438" y="8904288"/>
            <a:ext cx="2657475" cy="577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　　（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（　）回＝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・研修会の実施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　</a:t>
            </a:r>
            <a:r>
              <a:rPr lang="ja-JP" altLang="en-US" sz="1050" dirty="0">
                <a:latin typeface="+mn-ea"/>
                <a:ea typeface="+mn-ea"/>
              </a:rPr>
              <a:t>）時間</a:t>
            </a:r>
            <a:r>
              <a:rPr lang="en-US" altLang="ja-JP" sz="1050" dirty="0">
                <a:latin typeface="+mn-ea"/>
                <a:ea typeface="ＭＳ Ｐゴシック" charset="-128"/>
              </a:rPr>
              <a:t> ×</a:t>
            </a:r>
            <a:r>
              <a:rPr lang="ja-JP" altLang="en-US" sz="1050" dirty="0">
                <a:latin typeface="+mn-ea"/>
                <a:ea typeface="ＭＳ Ｐゴシック" charset="-128"/>
              </a:rPr>
              <a:t>（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2086" name="グループ化 77"/>
          <p:cNvGrpSpPr>
            <a:grpSpLocks/>
          </p:cNvGrpSpPr>
          <p:nvPr/>
        </p:nvGrpSpPr>
        <p:grpSpPr bwMode="auto">
          <a:xfrm>
            <a:off x="352425" y="7392988"/>
            <a:ext cx="2879725" cy="1223962"/>
            <a:chOff x="3376464" y="3864496"/>
            <a:chExt cx="2880320" cy="1224136"/>
          </a:xfrm>
        </p:grpSpPr>
        <p:grpSp>
          <p:nvGrpSpPr>
            <p:cNvPr id="2123" name="グループ化 153"/>
            <p:cNvGrpSpPr>
              <a:grpSpLocks/>
            </p:cNvGrpSpPr>
            <p:nvPr/>
          </p:nvGrpSpPr>
          <p:grpSpPr bwMode="auto">
            <a:xfrm>
              <a:off x="3448472" y="3864497"/>
              <a:ext cx="2808312" cy="1224135"/>
              <a:chOff x="418867" y="6600800"/>
              <a:chExt cx="2325859" cy="2369513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423667" y="6600798"/>
                <a:ext cx="2321059" cy="2369515"/>
              </a:xfrm>
              <a:prstGeom prst="rect">
                <a:avLst/>
              </a:prstGeom>
              <a:solidFill>
                <a:srgbClr val="FFFFCC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418407" y="7144772"/>
                <a:ext cx="2257936" cy="16872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・委託に関する連絡・調整 （　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・委託業者のﾓﾆﾀﾘﾝｸﾞ　　　（　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・委託業者の評価         　（ 　　）時間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+mn-ea"/>
                  </a:rPr>
                  <a:t>   　　　 　 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+mn-ea"/>
                  </a:rPr>
                  <a:t>　　　　　       　　　　　　   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（　 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endParaRPr lang="ja-JP" altLang="en-US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　　　　　　　　 　 　</a:t>
                </a:r>
                <a:endParaRPr lang="ja-JP" altLang="en-US" sz="105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3376464" y="3864496"/>
              <a:ext cx="2735828" cy="2873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50000"/>
                </a:lnSpc>
                <a:defRPr/>
              </a:pPr>
              <a:r>
                <a:rPr lang="ja-JP" altLang="en-US" sz="1100" b="1" dirty="0">
                  <a:solidFill>
                    <a:schemeClr val="tx1"/>
                  </a:solidFill>
                </a:rPr>
                <a:t>（健康診査において委託に関する業務）</a:t>
              </a:r>
              <a:endParaRPr lang="ja-JP" altLang="en-US" sz="11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087" name="グループ化 86"/>
          <p:cNvGrpSpPr>
            <a:grpSpLocks/>
          </p:cNvGrpSpPr>
          <p:nvPr/>
        </p:nvGrpSpPr>
        <p:grpSpPr bwMode="auto">
          <a:xfrm>
            <a:off x="352425" y="8761413"/>
            <a:ext cx="3024188" cy="792162"/>
            <a:chOff x="3376464" y="5232648"/>
            <a:chExt cx="3024336" cy="792088"/>
          </a:xfrm>
        </p:grpSpPr>
        <p:grpSp>
          <p:nvGrpSpPr>
            <p:cNvPr id="2119" name="グループ化 89"/>
            <p:cNvGrpSpPr>
              <a:grpSpLocks/>
            </p:cNvGrpSpPr>
            <p:nvPr/>
          </p:nvGrpSpPr>
          <p:grpSpPr bwMode="auto">
            <a:xfrm>
              <a:off x="3448472" y="5232648"/>
              <a:ext cx="2952328" cy="792088"/>
              <a:chOff x="424136" y="6600800"/>
              <a:chExt cx="2804712" cy="2808312"/>
            </a:xfrm>
          </p:grpSpPr>
          <p:sp>
            <p:nvSpPr>
              <p:cNvPr id="96" name="正方形/長方形 95"/>
              <p:cNvSpPr/>
              <p:nvPr/>
            </p:nvSpPr>
            <p:spPr>
              <a:xfrm>
                <a:off x="423598" y="6600800"/>
                <a:ext cx="2664987" cy="2808312"/>
              </a:xfrm>
              <a:prstGeom prst="rect">
                <a:avLst/>
              </a:prstGeom>
              <a:solidFill>
                <a:srgbClr val="FFDDFF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  <p:sp>
            <p:nvSpPr>
              <p:cNvPr id="97" name="正方形/長方形 96"/>
              <p:cNvSpPr/>
              <p:nvPr/>
            </p:nvSpPr>
            <p:spPr>
              <a:xfrm>
                <a:off x="423598" y="7444982"/>
                <a:ext cx="2805250" cy="19641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・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　　　　　　　　　　　　　　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（　）時間</a:t>
                </a:r>
                <a:endParaRPr lang="en-US" altLang="ja-JP" sz="105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・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　　　　　　　　　　　　　　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（  ）時間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　　　　　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　</a:t>
                </a:r>
                <a:endParaRPr lang="en-US" altLang="ja-JP" sz="105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pPr>
                  <a:defRPr/>
                </a:pPr>
                <a:endParaRPr lang="ja-JP" altLang="en-US" sz="105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　　　　　　　　 　 　</a:t>
                </a:r>
                <a:endParaRPr lang="ja-JP" altLang="en-US" sz="105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5" name="正方形/長方形 94"/>
            <p:cNvSpPr/>
            <p:nvPr/>
          </p:nvSpPr>
          <p:spPr>
            <a:xfrm>
              <a:off x="3376464" y="5232648"/>
              <a:ext cx="2808425" cy="2873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r>
                <a:rPr lang="ja-JP" altLang="en-US" sz="1100" b="1" dirty="0">
                  <a:solidFill>
                    <a:schemeClr val="tx1"/>
                  </a:solidFill>
                </a:rPr>
                <a:t>（同時実施「有」の場合、上記以外の業務）</a:t>
              </a:r>
              <a:endParaRPr lang="ja-JP" altLang="en-US" sz="11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088" name="グループ化 147"/>
          <p:cNvGrpSpPr>
            <a:grpSpLocks/>
          </p:cNvGrpSpPr>
          <p:nvPr/>
        </p:nvGrpSpPr>
        <p:grpSpPr bwMode="auto">
          <a:xfrm>
            <a:off x="9793288" y="8256588"/>
            <a:ext cx="2511425" cy="576262"/>
            <a:chOff x="10001200" y="6168752"/>
            <a:chExt cx="2304256" cy="576064"/>
          </a:xfrm>
        </p:grpSpPr>
        <p:sp>
          <p:nvSpPr>
            <p:cNvPr id="149" name="AutoShape 124"/>
            <p:cNvSpPr>
              <a:spLocks noChangeArrowheads="1"/>
            </p:cNvSpPr>
            <p:nvPr/>
          </p:nvSpPr>
          <p:spPr bwMode="auto">
            <a:xfrm>
              <a:off x="10001200" y="6168752"/>
              <a:ext cx="2304256" cy="576064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治療中の</a:t>
              </a:r>
              <a:endParaRPr lang="en-US" altLang="ja-JP" sz="1100" b="1" dirty="0">
                <a:latin typeface="+mn-ea"/>
                <a:ea typeface="+mn-ea"/>
              </a:endParaRPr>
            </a:p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人への支援　　　　　　　　時間        </a:t>
              </a:r>
              <a:endParaRPr lang="ja-JP" altLang="en-US" sz="1100" b="1" dirty="0">
                <a:latin typeface="+mn-ea"/>
                <a:ea typeface="+mn-ea"/>
              </a:endParaRPr>
            </a:p>
          </p:txBody>
        </p:sp>
        <p:sp>
          <p:nvSpPr>
            <p:cNvPr id="155" name="正方形/長方形 154"/>
            <p:cNvSpPr/>
            <p:nvPr/>
          </p:nvSpPr>
          <p:spPr>
            <a:xfrm>
              <a:off x="10937759" y="6240164"/>
              <a:ext cx="517074" cy="36023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156" name="テキスト ボックス 155"/>
          <p:cNvSpPr txBox="1"/>
          <p:nvPr/>
        </p:nvSpPr>
        <p:spPr>
          <a:xfrm>
            <a:off x="10080625" y="8904288"/>
            <a:ext cx="2657475" cy="577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  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延（　）件＝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</a:t>
            </a:r>
            <a:r>
              <a:rPr lang="ja-JP" altLang="en-US" sz="1050" u="sng" dirty="0">
                <a:latin typeface="+mn-ea"/>
                <a:ea typeface="+mn-ea"/>
              </a:rPr>
              <a:t>　　　　　　　　　　　　　　　　　</a:t>
            </a:r>
            <a:r>
              <a:rPr lang="ja-JP" altLang="en-US" sz="1050" dirty="0">
                <a:latin typeface="+mn-ea"/>
                <a:ea typeface="+mn-ea"/>
              </a:rPr>
              <a:t>（　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</a:t>
            </a:r>
            <a:r>
              <a:rPr lang="ja-JP" altLang="en-US" sz="1050" u="sng" dirty="0">
                <a:latin typeface="+mn-ea"/>
                <a:ea typeface="+mn-ea"/>
              </a:rPr>
              <a:t>　　　　　　　　　　　　　　　　　</a:t>
            </a:r>
            <a:r>
              <a:rPr lang="ja-JP" altLang="en-US" sz="1050" dirty="0">
                <a:latin typeface="+mn-ea"/>
                <a:ea typeface="+mn-ea"/>
              </a:rPr>
              <a:t>（　　　）時間</a:t>
            </a:r>
            <a:endParaRPr lang="ja-JP" altLang="en-US" sz="1050" dirty="0">
              <a:latin typeface="+mn-ea"/>
              <a:ea typeface="+mn-ea"/>
            </a:endParaRPr>
          </a:p>
        </p:txBody>
      </p:sp>
      <p:sp>
        <p:nvSpPr>
          <p:cNvPr id="157" name="テキスト ボックス 156"/>
          <p:cNvSpPr txBox="1"/>
          <p:nvPr/>
        </p:nvSpPr>
        <p:spPr>
          <a:xfrm>
            <a:off x="10217150" y="5180013"/>
            <a:ext cx="2879725" cy="203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　　　　年間（　　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・利用勧奨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・連絡調整 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・保健指導当日の運営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  集団</a:t>
            </a:r>
            <a:r>
              <a:rPr lang="en-US" altLang="ja-JP" sz="1050" dirty="0">
                <a:latin typeface="+mn-ea"/>
                <a:ea typeface="+mn-ea"/>
              </a:rPr>
              <a:t>:1</a:t>
            </a:r>
            <a:r>
              <a:rPr lang="ja-JP" altLang="en-US" sz="1050" dirty="0">
                <a:latin typeface="+mn-ea"/>
                <a:ea typeface="+mn-ea"/>
              </a:rPr>
              <a:t>回（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 　 個別</a:t>
            </a:r>
            <a:r>
              <a:rPr lang="en-US" altLang="ja-JP" sz="1050" dirty="0">
                <a:latin typeface="+mn-ea"/>
                <a:ea typeface="+mn-ea"/>
              </a:rPr>
              <a:t>:1</a:t>
            </a:r>
            <a:r>
              <a:rPr lang="ja-JP" altLang="en-US" sz="1050" dirty="0">
                <a:latin typeface="+mn-ea"/>
                <a:ea typeface="+mn-ea"/>
              </a:rPr>
              <a:t>件（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（　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　評価</a:t>
            </a:r>
            <a:r>
              <a:rPr lang="en-US" altLang="ja-JP" sz="1050" dirty="0">
                <a:latin typeface="+mn-ea"/>
                <a:ea typeface="+mn-ea"/>
              </a:rPr>
              <a:t>:1</a:t>
            </a:r>
            <a:r>
              <a:rPr lang="ja-JP" altLang="en-US" sz="1050" dirty="0">
                <a:latin typeface="+mn-ea"/>
                <a:ea typeface="+mn-ea"/>
              </a:rPr>
              <a:t>件（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・その他の支援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・終了後のフォロー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・未利用者対応 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・報告、データ入力　（　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・その他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2091" name="グループ化 157"/>
          <p:cNvGrpSpPr>
            <a:grpSpLocks/>
          </p:cNvGrpSpPr>
          <p:nvPr/>
        </p:nvGrpSpPr>
        <p:grpSpPr bwMode="auto">
          <a:xfrm>
            <a:off x="10009188" y="4008438"/>
            <a:ext cx="2584450" cy="504825"/>
            <a:chOff x="6712028" y="4008512"/>
            <a:chExt cx="2376264" cy="504056"/>
          </a:xfrm>
        </p:grpSpPr>
        <p:sp>
          <p:nvSpPr>
            <p:cNvPr id="159" name="AutoShape 124"/>
            <p:cNvSpPr>
              <a:spLocks noChangeArrowheads="1"/>
            </p:cNvSpPr>
            <p:nvPr/>
          </p:nvSpPr>
          <p:spPr bwMode="auto">
            <a:xfrm>
              <a:off x="6712028" y="4008512"/>
              <a:ext cx="2376264" cy="504056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その他の</a:t>
              </a:r>
              <a:endParaRPr lang="en-US" altLang="ja-JP" sz="1100" b="1" dirty="0">
                <a:latin typeface="+mn-ea"/>
                <a:ea typeface="+mn-ea"/>
              </a:endParaRPr>
            </a:p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保健指導                   時間          </a:t>
              </a:r>
              <a:endParaRPr lang="ja-JP" altLang="en-US" sz="1100" b="1" dirty="0">
                <a:latin typeface="+mn-ea"/>
                <a:ea typeface="+mn-ea"/>
              </a:endParaRPr>
            </a:p>
          </p:txBody>
        </p:sp>
        <p:sp>
          <p:nvSpPr>
            <p:cNvPr id="161" name="正方形/長方形 160"/>
            <p:cNvSpPr/>
            <p:nvPr/>
          </p:nvSpPr>
          <p:spPr>
            <a:xfrm>
              <a:off x="7504602" y="4079840"/>
              <a:ext cx="598445" cy="361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grpSp>
        <p:nvGrpSpPr>
          <p:cNvPr id="2092" name="グループ化 113"/>
          <p:cNvGrpSpPr>
            <a:grpSpLocks/>
          </p:cNvGrpSpPr>
          <p:nvPr/>
        </p:nvGrpSpPr>
        <p:grpSpPr bwMode="auto">
          <a:xfrm>
            <a:off x="63500" y="3937000"/>
            <a:ext cx="3097213" cy="503238"/>
            <a:chOff x="64096" y="4728592"/>
            <a:chExt cx="3096344" cy="504056"/>
          </a:xfrm>
        </p:grpSpPr>
        <p:grpSp>
          <p:nvGrpSpPr>
            <p:cNvPr id="2111" name="グループ化 90"/>
            <p:cNvGrpSpPr>
              <a:grpSpLocks/>
            </p:cNvGrpSpPr>
            <p:nvPr/>
          </p:nvGrpSpPr>
          <p:grpSpPr bwMode="auto">
            <a:xfrm>
              <a:off x="64096" y="4728592"/>
              <a:ext cx="3096344" cy="504056"/>
              <a:chOff x="352128" y="3936504"/>
              <a:chExt cx="2376264" cy="504056"/>
            </a:xfrm>
          </p:grpSpPr>
          <p:sp>
            <p:nvSpPr>
              <p:cNvPr id="2" name="AutoShape 124"/>
              <p:cNvSpPr>
                <a:spLocks noChangeArrowheads="1"/>
              </p:cNvSpPr>
              <p:nvPr/>
            </p:nvSpPr>
            <p:spPr bwMode="auto">
              <a:xfrm>
                <a:off x="352128" y="3936504"/>
                <a:ext cx="2376264" cy="504056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r>
                  <a:rPr lang="ja-JP" altLang="en-US" sz="1100" b="1" dirty="0">
                    <a:latin typeface="+mn-ea"/>
                    <a:ea typeface="+mn-ea"/>
                  </a:rPr>
                  <a:t>特定健康診査　 　　　　　　　　時間           </a:t>
                </a:r>
                <a:endParaRPr lang="ja-JP" altLang="en-US" sz="1100" b="1" dirty="0">
                  <a:latin typeface="+mn-ea"/>
                  <a:ea typeface="+mn-ea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196183" y="4008058"/>
                <a:ext cx="482317" cy="36094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</p:grpSp>
        <p:sp>
          <p:nvSpPr>
            <p:cNvPr id="99" name="正方形/長方形 98"/>
            <p:cNvSpPr/>
            <p:nvPr/>
          </p:nvSpPr>
          <p:spPr>
            <a:xfrm>
              <a:off x="2224078" y="4873290"/>
              <a:ext cx="864944" cy="287804"/>
            </a:xfrm>
            <a:prstGeom prst="rect">
              <a:avLst/>
            </a:prstGeom>
            <a:noFill/>
            <a:ln w="1270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ja-JP" sz="900" dirty="0">
                  <a:solidFill>
                    <a:srgbClr val="FF0000"/>
                  </a:solidFill>
                </a:rPr>
                <a:t>(</a:t>
              </a:r>
              <a:r>
                <a:rPr lang="ja-JP" altLang="en-US" sz="900" dirty="0">
                  <a:solidFill>
                    <a:srgbClr val="FF0000"/>
                  </a:solidFill>
                </a:rPr>
                <a:t>直営</a:t>
              </a:r>
              <a:r>
                <a:rPr lang="en-US" altLang="ja-JP" sz="900" dirty="0">
                  <a:solidFill>
                    <a:srgbClr val="FF0000"/>
                  </a:solidFill>
                </a:rPr>
                <a:t>or</a:t>
              </a:r>
              <a:r>
                <a:rPr lang="ja-JP" altLang="en-US" sz="900" dirty="0">
                  <a:solidFill>
                    <a:srgbClr val="FF0000"/>
                  </a:solidFill>
                </a:rPr>
                <a:t>委託</a:t>
              </a:r>
              <a:r>
                <a:rPr lang="en-US" altLang="ja-JP" sz="900" dirty="0">
                  <a:solidFill>
                    <a:srgbClr val="FF0000"/>
                  </a:solidFill>
                </a:rPr>
                <a:t>)</a:t>
              </a:r>
              <a:endParaRPr lang="en-US" altLang="ja-JP" sz="9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00" name="正方形/長方形 99"/>
          <p:cNvSpPr/>
          <p:nvPr/>
        </p:nvSpPr>
        <p:spPr>
          <a:xfrm>
            <a:off x="5537200" y="4152900"/>
            <a:ext cx="863600" cy="287338"/>
          </a:xfrm>
          <a:prstGeom prst="rect">
            <a:avLst/>
          </a:prstGeom>
          <a:noFill/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rgbClr val="FF0000"/>
                </a:solidFill>
              </a:rPr>
              <a:t>(</a:t>
            </a:r>
            <a:r>
              <a:rPr lang="ja-JP" altLang="en-US" sz="900" dirty="0">
                <a:solidFill>
                  <a:srgbClr val="FF0000"/>
                </a:solidFill>
              </a:rPr>
              <a:t>直営</a:t>
            </a:r>
            <a:r>
              <a:rPr lang="en-US" altLang="ja-JP" sz="900" dirty="0">
                <a:solidFill>
                  <a:srgbClr val="FF0000"/>
                </a:solidFill>
              </a:rPr>
              <a:t>or</a:t>
            </a:r>
            <a:r>
              <a:rPr lang="ja-JP" altLang="en-US" sz="900" dirty="0">
                <a:solidFill>
                  <a:srgbClr val="FF0000"/>
                </a:solidFill>
              </a:rPr>
              <a:t>委託</a:t>
            </a:r>
            <a:r>
              <a:rPr lang="en-US" altLang="ja-JP" sz="900" dirty="0">
                <a:solidFill>
                  <a:srgbClr val="FF0000"/>
                </a:solidFill>
              </a:rPr>
              <a:t>)</a:t>
            </a:r>
            <a:endParaRPr lang="en-US" altLang="ja-JP" sz="900" dirty="0">
              <a:solidFill>
                <a:srgbClr val="FF000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8848725" y="4152900"/>
            <a:ext cx="865188" cy="287338"/>
          </a:xfrm>
          <a:prstGeom prst="rect">
            <a:avLst/>
          </a:prstGeom>
          <a:noFill/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rgbClr val="FF0000"/>
                </a:solidFill>
              </a:rPr>
              <a:t>(</a:t>
            </a:r>
            <a:r>
              <a:rPr lang="ja-JP" altLang="en-US" sz="900" dirty="0">
                <a:solidFill>
                  <a:srgbClr val="FF0000"/>
                </a:solidFill>
              </a:rPr>
              <a:t>直営</a:t>
            </a:r>
            <a:r>
              <a:rPr lang="en-US" altLang="ja-JP" sz="900" dirty="0">
                <a:solidFill>
                  <a:srgbClr val="FF0000"/>
                </a:solidFill>
              </a:rPr>
              <a:t>or</a:t>
            </a:r>
            <a:r>
              <a:rPr lang="ja-JP" altLang="en-US" sz="900" dirty="0">
                <a:solidFill>
                  <a:srgbClr val="FF0000"/>
                </a:solidFill>
              </a:rPr>
              <a:t>委託</a:t>
            </a:r>
            <a:r>
              <a:rPr lang="en-US" altLang="ja-JP" sz="900" dirty="0">
                <a:solidFill>
                  <a:srgbClr val="FF0000"/>
                </a:solidFill>
              </a:rPr>
              <a:t>)</a:t>
            </a:r>
            <a:endParaRPr lang="en-US" altLang="ja-JP" sz="900" dirty="0">
              <a:solidFill>
                <a:srgbClr val="FF0000"/>
              </a:solidFill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11801475" y="4152900"/>
            <a:ext cx="863600" cy="287338"/>
          </a:xfrm>
          <a:prstGeom prst="rect">
            <a:avLst/>
          </a:prstGeom>
          <a:noFill/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rgbClr val="FF0000"/>
                </a:solidFill>
              </a:rPr>
              <a:t>(</a:t>
            </a:r>
            <a:r>
              <a:rPr lang="ja-JP" altLang="en-US" sz="900" dirty="0">
                <a:solidFill>
                  <a:srgbClr val="FF0000"/>
                </a:solidFill>
              </a:rPr>
              <a:t>直営</a:t>
            </a:r>
            <a:r>
              <a:rPr lang="en-US" altLang="ja-JP" sz="900" dirty="0">
                <a:solidFill>
                  <a:srgbClr val="FF0000"/>
                </a:solidFill>
              </a:rPr>
              <a:t>or</a:t>
            </a:r>
            <a:r>
              <a:rPr lang="ja-JP" altLang="en-US" sz="900" dirty="0">
                <a:solidFill>
                  <a:srgbClr val="FF0000"/>
                </a:solidFill>
              </a:rPr>
              <a:t>委託</a:t>
            </a:r>
            <a:r>
              <a:rPr lang="en-US" altLang="ja-JP" sz="900" dirty="0">
                <a:solidFill>
                  <a:srgbClr val="FF0000"/>
                </a:solidFill>
              </a:rPr>
              <a:t>)</a:t>
            </a:r>
            <a:endParaRPr lang="en-US" altLang="ja-JP" sz="900" dirty="0">
              <a:solidFill>
                <a:srgbClr val="FF0000"/>
              </a:solidFill>
            </a:endParaRPr>
          </a:p>
        </p:txBody>
      </p:sp>
      <p:sp>
        <p:nvSpPr>
          <p:cNvPr id="104" name="下矢印 103"/>
          <p:cNvSpPr/>
          <p:nvPr/>
        </p:nvSpPr>
        <p:spPr>
          <a:xfrm>
            <a:off x="3232150" y="2568575"/>
            <a:ext cx="431800" cy="287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05" name="正方形/長方形 104"/>
          <p:cNvSpPr/>
          <p:nvPr/>
        </p:nvSpPr>
        <p:spPr>
          <a:xfrm>
            <a:off x="11441113" y="8329613"/>
            <a:ext cx="863600" cy="287337"/>
          </a:xfrm>
          <a:prstGeom prst="rect">
            <a:avLst/>
          </a:prstGeom>
          <a:noFill/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rgbClr val="FF0000"/>
                </a:solidFill>
              </a:rPr>
              <a:t>(</a:t>
            </a:r>
            <a:r>
              <a:rPr lang="ja-JP" altLang="en-US" sz="900" dirty="0">
                <a:solidFill>
                  <a:srgbClr val="FF0000"/>
                </a:solidFill>
              </a:rPr>
              <a:t>直営</a:t>
            </a:r>
            <a:r>
              <a:rPr lang="en-US" altLang="ja-JP" sz="900" dirty="0">
                <a:solidFill>
                  <a:srgbClr val="FF0000"/>
                </a:solidFill>
              </a:rPr>
              <a:t>or</a:t>
            </a:r>
            <a:r>
              <a:rPr lang="ja-JP" altLang="en-US" sz="900" dirty="0">
                <a:solidFill>
                  <a:srgbClr val="FF0000"/>
                </a:solidFill>
              </a:rPr>
              <a:t>委託</a:t>
            </a:r>
            <a:r>
              <a:rPr lang="en-US" altLang="ja-JP" sz="900" dirty="0">
                <a:solidFill>
                  <a:srgbClr val="FF0000"/>
                </a:solidFill>
              </a:rPr>
              <a:t>)</a:t>
            </a:r>
            <a:endParaRPr lang="en-US" altLang="ja-JP" sz="900" dirty="0">
              <a:solidFill>
                <a:srgbClr val="FF0000"/>
              </a:solidFill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79400" y="4606925"/>
            <a:ext cx="2952750" cy="554038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○同時実施：　無　・  有  （　　　　　　  　　　　　　　　）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sp>
        <p:nvSpPr>
          <p:cNvPr id="108" name="Line 88"/>
          <p:cNvSpPr>
            <a:spLocks noChangeShapeType="1"/>
          </p:cNvSpPr>
          <p:nvPr/>
        </p:nvSpPr>
        <p:spPr bwMode="auto">
          <a:xfrm>
            <a:off x="5105400" y="3863975"/>
            <a:ext cx="6119813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31" name="テキスト ボックス 130"/>
          <p:cNvSpPr txBox="1"/>
          <p:nvPr/>
        </p:nvSpPr>
        <p:spPr>
          <a:xfrm>
            <a:off x="3663950" y="4584700"/>
            <a:ext cx="2952750" cy="554038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○同時実施：　無　・  有  （　　　　　　  　　　　　　　　）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grpSp>
        <p:nvGrpSpPr>
          <p:cNvPr id="2101" name="グループ化 136"/>
          <p:cNvGrpSpPr>
            <a:grpSpLocks/>
          </p:cNvGrpSpPr>
          <p:nvPr/>
        </p:nvGrpSpPr>
        <p:grpSpPr bwMode="auto">
          <a:xfrm>
            <a:off x="6184900" y="7464425"/>
            <a:ext cx="6408738" cy="792163"/>
            <a:chOff x="3454834" y="3864496"/>
            <a:chExt cx="2801950" cy="1224136"/>
          </a:xfrm>
        </p:grpSpPr>
        <p:grpSp>
          <p:nvGrpSpPr>
            <p:cNvPr id="2107" name="グループ化 153"/>
            <p:cNvGrpSpPr>
              <a:grpSpLocks/>
            </p:cNvGrpSpPr>
            <p:nvPr/>
          </p:nvGrpSpPr>
          <p:grpSpPr bwMode="auto">
            <a:xfrm>
              <a:off x="3454834" y="3864497"/>
              <a:ext cx="2801950" cy="1224135"/>
              <a:chOff x="424136" y="6600800"/>
              <a:chExt cx="2320590" cy="2369513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424136" y="6600797"/>
                <a:ext cx="2320590" cy="2369516"/>
              </a:xfrm>
              <a:prstGeom prst="rect">
                <a:avLst/>
              </a:prstGeom>
              <a:solidFill>
                <a:srgbClr val="FFFFCC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  <p:sp>
            <p:nvSpPr>
              <p:cNvPr id="152" name="正方形/長方形 151"/>
              <p:cNvSpPr/>
              <p:nvPr/>
            </p:nvSpPr>
            <p:spPr>
              <a:xfrm>
                <a:off x="456902" y="7460282"/>
                <a:ext cx="2257358" cy="129634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・委託に関する連絡・調整 （　　）時間　　　　・委託業者のﾓﾆﾀﾘﾝｸﾞ　　　  （　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・委託業者の評価         　  （ 　）時間   　　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+mn-ea"/>
                  </a:rPr>
                  <a:t> ・　　　　　　       　　　　　　   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（　 　）時間　　　　　　 　 　</a:t>
                </a:r>
                <a:endParaRPr lang="ja-JP" altLang="en-US" sz="105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3490926" y="3864496"/>
              <a:ext cx="2736013" cy="2870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50000"/>
                </a:lnSpc>
                <a:defRPr/>
              </a:pPr>
              <a:r>
                <a:rPr lang="ja-JP" altLang="en-US" sz="1100" b="1" dirty="0">
                  <a:solidFill>
                    <a:schemeClr val="tx1"/>
                  </a:solidFill>
                </a:rPr>
                <a:t>（保健指導において委託に関する業務）</a:t>
              </a:r>
              <a:endParaRPr lang="ja-JP" altLang="en-US" sz="11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54" name="テキスト ボックス 153"/>
          <p:cNvSpPr txBox="1"/>
          <p:nvPr/>
        </p:nvSpPr>
        <p:spPr>
          <a:xfrm>
            <a:off x="6832600" y="4584700"/>
            <a:ext cx="2952750" cy="554038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○同時実施：　無　・  有  （　　　　　　  　　　　　　　　）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sp>
        <p:nvSpPr>
          <p:cNvPr id="160" name="テキスト ボックス 159"/>
          <p:cNvSpPr txBox="1"/>
          <p:nvPr/>
        </p:nvSpPr>
        <p:spPr>
          <a:xfrm>
            <a:off x="10217150" y="4584700"/>
            <a:ext cx="2584450" cy="554038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○同時実施：　無　・  有</a:t>
            </a:r>
            <a:r>
              <a:rPr lang="en-US" altLang="ja-JP" sz="1000" dirty="0">
                <a:latin typeface="+mn-ea"/>
                <a:ea typeface="+mn-ea"/>
              </a:rPr>
              <a:t>(                       </a:t>
            </a:r>
            <a:r>
              <a:rPr lang="ja-JP" altLang="en-US" sz="1000" dirty="0">
                <a:latin typeface="+mn-ea"/>
                <a:ea typeface="+mn-ea"/>
              </a:rPr>
              <a:t>　）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sp>
        <p:nvSpPr>
          <p:cNvPr id="92" name="十字形 91"/>
          <p:cNvSpPr/>
          <p:nvPr/>
        </p:nvSpPr>
        <p:spPr>
          <a:xfrm>
            <a:off x="5464175" y="7608888"/>
            <a:ext cx="576263" cy="504825"/>
          </a:xfrm>
          <a:prstGeom prst="plus">
            <a:avLst>
              <a:gd name="adj" fmla="val 3601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4" name="正方形/長方形 93"/>
          <p:cNvSpPr/>
          <p:nvPr/>
        </p:nvSpPr>
        <p:spPr>
          <a:xfrm>
            <a:off x="8704263" y="8329613"/>
            <a:ext cx="865187" cy="287337"/>
          </a:xfrm>
          <a:prstGeom prst="rect">
            <a:avLst/>
          </a:prstGeom>
          <a:noFill/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rgbClr val="FF0000"/>
                </a:solidFill>
              </a:rPr>
              <a:t>(</a:t>
            </a:r>
            <a:r>
              <a:rPr lang="ja-JP" altLang="en-US" sz="900" dirty="0">
                <a:solidFill>
                  <a:srgbClr val="FF0000"/>
                </a:solidFill>
              </a:rPr>
              <a:t>直営</a:t>
            </a:r>
            <a:r>
              <a:rPr lang="en-US" altLang="ja-JP" sz="900" dirty="0">
                <a:solidFill>
                  <a:srgbClr val="FF0000"/>
                </a:solidFill>
              </a:rPr>
              <a:t>or</a:t>
            </a:r>
            <a:r>
              <a:rPr lang="ja-JP" altLang="en-US" sz="900" dirty="0">
                <a:solidFill>
                  <a:srgbClr val="FF0000"/>
                </a:solidFill>
              </a:rPr>
              <a:t>委託</a:t>
            </a:r>
            <a:r>
              <a:rPr lang="en-US" altLang="ja-JP" sz="900" dirty="0">
                <a:solidFill>
                  <a:srgbClr val="FF0000"/>
                </a:solidFill>
              </a:rPr>
              <a:t>)</a:t>
            </a:r>
            <a:endParaRPr lang="en-US" altLang="ja-JP" sz="900" dirty="0">
              <a:solidFill>
                <a:srgbClr val="FF0000"/>
              </a:solidFill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5608638" y="8329613"/>
            <a:ext cx="863600" cy="287337"/>
          </a:xfrm>
          <a:prstGeom prst="rect">
            <a:avLst/>
          </a:prstGeom>
          <a:noFill/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rgbClr val="FF0000"/>
                </a:solidFill>
              </a:rPr>
              <a:t>(</a:t>
            </a:r>
            <a:r>
              <a:rPr lang="ja-JP" altLang="en-US" sz="900" dirty="0">
                <a:solidFill>
                  <a:srgbClr val="FF0000"/>
                </a:solidFill>
              </a:rPr>
              <a:t>直営</a:t>
            </a:r>
            <a:r>
              <a:rPr lang="en-US" altLang="ja-JP" sz="900" dirty="0">
                <a:solidFill>
                  <a:srgbClr val="FF0000"/>
                </a:solidFill>
              </a:rPr>
              <a:t>or</a:t>
            </a:r>
            <a:r>
              <a:rPr lang="ja-JP" altLang="en-US" sz="900" dirty="0">
                <a:solidFill>
                  <a:srgbClr val="FF0000"/>
                </a:solidFill>
              </a:rPr>
              <a:t>委託</a:t>
            </a:r>
            <a:r>
              <a:rPr lang="en-US" altLang="ja-JP" sz="900" dirty="0">
                <a:solidFill>
                  <a:srgbClr val="FF0000"/>
                </a:solidFill>
              </a:rPr>
              <a:t>)</a:t>
            </a:r>
            <a:endParaRPr lang="en-US" altLang="ja-JP" sz="9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Line 87"/>
          <p:cNvSpPr>
            <a:spLocks noChangeShapeType="1"/>
          </p:cNvSpPr>
          <p:nvPr/>
        </p:nvSpPr>
        <p:spPr bwMode="auto">
          <a:xfrm>
            <a:off x="9713913" y="1271588"/>
            <a:ext cx="0" cy="45370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grpSp>
        <p:nvGrpSpPr>
          <p:cNvPr id="3075" name="グループ化 230"/>
          <p:cNvGrpSpPr>
            <a:grpSpLocks/>
          </p:cNvGrpSpPr>
          <p:nvPr/>
        </p:nvGrpSpPr>
        <p:grpSpPr bwMode="auto">
          <a:xfrm>
            <a:off x="3376613" y="6867525"/>
            <a:ext cx="2736850" cy="1223963"/>
            <a:chOff x="3376464" y="3864496"/>
            <a:chExt cx="3127205" cy="1224136"/>
          </a:xfrm>
        </p:grpSpPr>
        <p:grpSp>
          <p:nvGrpSpPr>
            <p:cNvPr id="3193" name="グループ化 153"/>
            <p:cNvGrpSpPr>
              <a:grpSpLocks/>
            </p:cNvGrpSpPr>
            <p:nvPr/>
          </p:nvGrpSpPr>
          <p:grpSpPr bwMode="auto">
            <a:xfrm>
              <a:off x="3448472" y="3864497"/>
              <a:ext cx="2808312" cy="1224135"/>
              <a:chOff x="418867" y="6600800"/>
              <a:chExt cx="2325859" cy="2369513"/>
            </a:xfrm>
          </p:grpSpPr>
          <p:sp>
            <p:nvSpPr>
              <p:cNvPr id="234" name="正方形/長方形 233"/>
              <p:cNvSpPr/>
              <p:nvPr/>
            </p:nvSpPr>
            <p:spPr>
              <a:xfrm>
                <a:off x="425330" y="6600798"/>
                <a:ext cx="2319554" cy="2369515"/>
              </a:xfrm>
              <a:prstGeom prst="rect">
                <a:avLst/>
              </a:prstGeom>
              <a:solidFill>
                <a:srgbClr val="FFFFCC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  <p:sp>
            <p:nvSpPr>
              <p:cNvPr id="235" name="正方形/長方形 234"/>
              <p:cNvSpPr/>
              <p:nvPr/>
            </p:nvSpPr>
            <p:spPr>
              <a:xfrm>
                <a:off x="419321" y="7144773"/>
                <a:ext cx="2256457" cy="1687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・委託に関する連絡・調整 （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・委託業者のﾓﾆﾀﾘﾝｸﾞ　　　（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・委託業者の評価         　（ 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+mn-ea"/>
                  </a:rPr>
                  <a:t> 　　　　　　　       　　　 　 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（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+mn-ea"/>
                  </a:rPr>
                  <a:t>　　　　　       　　　　　　   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（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endParaRPr lang="ja-JP" altLang="en-US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　　　　　　　　 　 　</a:t>
                </a:r>
                <a:endParaRPr lang="ja-JP" altLang="en-US" sz="105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sp>
          <p:nvSpPr>
            <p:cNvPr id="233" name="正方形/長方形 232"/>
            <p:cNvSpPr/>
            <p:nvPr/>
          </p:nvSpPr>
          <p:spPr>
            <a:xfrm>
              <a:off x="3376464" y="3864496"/>
              <a:ext cx="3127205" cy="3096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50000"/>
                </a:lnSpc>
                <a:defRPr/>
              </a:pPr>
              <a:r>
                <a:rPr lang="ja-JP" altLang="en-US" sz="1100" b="1" dirty="0">
                  <a:solidFill>
                    <a:schemeClr val="tx1"/>
                  </a:solidFill>
                </a:rPr>
                <a:t>（左記、健診等において委託に関する業務）</a:t>
              </a:r>
              <a:endParaRPr lang="ja-JP" altLang="en-US" sz="11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82" name="Line 88"/>
          <p:cNvSpPr>
            <a:spLocks noChangeShapeType="1"/>
          </p:cNvSpPr>
          <p:nvPr/>
        </p:nvSpPr>
        <p:spPr bwMode="auto">
          <a:xfrm flipV="1">
            <a:off x="9713913" y="5808663"/>
            <a:ext cx="2303462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30" name="Line 87"/>
          <p:cNvSpPr>
            <a:spLocks noChangeShapeType="1"/>
          </p:cNvSpPr>
          <p:nvPr/>
        </p:nvSpPr>
        <p:spPr bwMode="auto">
          <a:xfrm>
            <a:off x="9496425" y="623888"/>
            <a:ext cx="0" cy="2159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29" name="Line 87"/>
          <p:cNvSpPr>
            <a:spLocks noChangeShapeType="1"/>
          </p:cNvSpPr>
          <p:nvPr/>
        </p:nvSpPr>
        <p:spPr bwMode="auto">
          <a:xfrm>
            <a:off x="7913688" y="839788"/>
            <a:ext cx="0" cy="2159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28" name="Line 88"/>
          <p:cNvSpPr>
            <a:spLocks noChangeShapeType="1"/>
          </p:cNvSpPr>
          <p:nvPr/>
        </p:nvSpPr>
        <p:spPr bwMode="auto">
          <a:xfrm flipV="1">
            <a:off x="6329363" y="6961188"/>
            <a:ext cx="35877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64" name="Line 88"/>
          <p:cNvSpPr>
            <a:spLocks noChangeShapeType="1"/>
          </p:cNvSpPr>
          <p:nvPr/>
        </p:nvSpPr>
        <p:spPr bwMode="auto">
          <a:xfrm flipV="1">
            <a:off x="2439988" y="8688388"/>
            <a:ext cx="345598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16" name="Line 88"/>
          <p:cNvSpPr>
            <a:spLocks noChangeShapeType="1"/>
          </p:cNvSpPr>
          <p:nvPr/>
        </p:nvSpPr>
        <p:spPr bwMode="auto">
          <a:xfrm flipV="1">
            <a:off x="6329363" y="1847850"/>
            <a:ext cx="35877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15" name="Line 88"/>
          <p:cNvSpPr>
            <a:spLocks noChangeShapeType="1"/>
          </p:cNvSpPr>
          <p:nvPr/>
        </p:nvSpPr>
        <p:spPr bwMode="auto">
          <a:xfrm flipV="1">
            <a:off x="7913688" y="839788"/>
            <a:ext cx="3167062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218" name="Line 88"/>
          <p:cNvSpPr>
            <a:spLocks noChangeShapeType="1"/>
          </p:cNvSpPr>
          <p:nvPr/>
        </p:nvSpPr>
        <p:spPr bwMode="auto">
          <a:xfrm flipV="1">
            <a:off x="2513013" y="263525"/>
            <a:ext cx="4679950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210" name="Line 88"/>
          <p:cNvSpPr>
            <a:spLocks noChangeShapeType="1"/>
          </p:cNvSpPr>
          <p:nvPr/>
        </p:nvSpPr>
        <p:spPr bwMode="auto">
          <a:xfrm flipV="1">
            <a:off x="6329363" y="5087938"/>
            <a:ext cx="35877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201" name="Line 88"/>
          <p:cNvSpPr>
            <a:spLocks noChangeShapeType="1"/>
          </p:cNvSpPr>
          <p:nvPr/>
        </p:nvSpPr>
        <p:spPr bwMode="auto">
          <a:xfrm flipV="1">
            <a:off x="207963" y="6456363"/>
            <a:ext cx="244792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74" name="Line 88"/>
          <p:cNvSpPr>
            <a:spLocks noChangeShapeType="1"/>
          </p:cNvSpPr>
          <p:nvPr/>
        </p:nvSpPr>
        <p:spPr bwMode="auto">
          <a:xfrm flipV="1">
            <a:off x="207963" y="3360738"/>
            <a:ext cx="244792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154" name="Line 88"/>
          <p:cNvSpPr>
            <a:spLocks noChangeShapeType="1"/>
          </p:cNvSpPr>
          <p:nvPr/>
        </p:nvSpPr>
        <p:spPr bwMode="auto">
          <a:xfrm flipV="1">
            <a:off x="207963" y="984250"/>
            <a:ext cx="2447925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90" name="Line 87"/>
          <p:cNvSpPr>
            <a:spLocks noChangeShapeType="1"/>
          </p:cNvSpPr>
          <p:nvPr/>
        </p:nvSpPr>
        <p:spPr bwMode="auto">
          <a:xfrm>
            <a:off x="6329363" y="1416050"/>
            <a:ext cx="0" cy="5545138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383" name="Line 68"/>
          <p:cNvSpPr>
            <a:spLocks noChangeShapeType="1"/>
          </p:cNvSpPr>
          <p:nvPr/>
        </p:nvSpPr>
        <p:spPr bwMode="auto">
          <a:xfrm flipV="1">
            <a:off x="207963" y="479425"/>
            <a:ext cx="0" cy="820896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grpSp>
        <p:nvGrpSpPr>
          <p:cNvPr id="3090" name="グループ化 106"/>
          <p:cNvGrpSpPr>
            <a:grpSpLocks/>
          </p:cNvGrpSpPr>
          <p:nvPr/>
        </p:nvGrpSpPr>
        <p:grpSpPr bwMode="auto">
          <a:xfrm>
            <a:off x="-7938" y="47625"/>
            <a:ext cx="2592388" cy="649288"/>
            <a:chOff x="136104" y="120080"/>
            <a:chExt cx="2592288" cy="648072"/>
          </a:xfrm>
        </p:grpSpPr>
        <p:sp>
          <p:nvSpPr>
            <p:cNvPr id="101" name="AutoShape 121"/>
            <p:cNvSpPr>
              <a:spLocks noChangeAspect="1" noChangeArrowheads="1"/>
            </p:cNvSpPr>
            <p:nvPr/>
          </p:nvSpPr>
          <p:spPr bwMode="auto">
            <a:xfrm>
              <a:off x="136104" y="120080"/>
              <a:ext cx="2592288" cy="648072"/>
            </a:xfrm>
            <a:prstGeom prst="roundRect">
              <a:avLst>
                <a:gd name="adj" fmla="val 50000"/>
              </a:avLst>
            </a:prstGeom>
            <a:solidFill>
              <a:srgbClr val="99CCFF"/>
            </a:solidFill>
            <a:ln w="222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lIns="128016" tIns="64008" rIns="128016" bIns="64008" anchor="ctr"/>
            <a:lstStyle/>
            <a:p>
              <a:pPr>
                <a:defRPr/>
              </a:pPr>
              <a:r>
                <a:rPr lang="ja-JP" altLang="en-US" sz="1200" b="1" dirty="0">
                  <a:ea typeface="ＭＳ Ｐゴシック" charset="-128"/>
                </a:rPr>
                <a:t>がん検診　　　　　　　　　　　　　</a:t>
              </a:r>
              <a:r>
                <a:rPr lang="ja-JP" altLang="en-US" sz="1200" b="1" dirty="0">
                  <a:solidFill>
                    <a:srgbClr val="C00000"/>
                  </a:solidFill>
                  <a:ea typeface="ＭＳ Ｐゴシック" charset="-128"/>
                </a:rPr>
                <a:t>時間</a:t>
              </a:r>
              <a:endParaRPr lang="ja-JP" altLang="en-US" sz="1200" dirty="0">
                <a:solidFill>
                  <a:srgbClr val="C00000"/>
                </a:solidFill>
                <a:ea typeface="ＭＳ Ｐゴシック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360020" y="264272"/>
              <a:ext cx="863567" cy="35968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80" name="テキスト ボックス 79"/>
          <p:cNvSpPr txBox="1"/>
          <p:nvPr/>
        </p:nvSpPr>
        <p:spPr>
          <a:xfrm>
            <a:off x="279400" y="1271588"/>
            <a:ext cx="3168650" cy="1870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　 　　　年間（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・受診勧奨　 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 　</a:t>
            </a:r>
            <a:r>
              <a:rPr lang="ja-JP" altLang="en-US" sz="1050" dirty="0">
                <a:latin typeface="+mn-ea"/>
                <a:ea typeface="+mn-ea"/>
              </a:rPr>
              <a:t>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 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・健診当日の運営</a:t>
            </a:r>
            <a:r>
              <a:rPr lang="ja-JP" altLang="en-US" sz="800" dirty="0">
                <a:latin typeface="+mn-ea"/>
                <a:ea typeface="+mn-ea"/>
              </a:rPr>
              <a:t>（準備片付、カンファレンス、実施記録含む）　</a:t>
            </a:r>
            <a:endParaRPr lang="en-US" altLang="ja-JP" sz="8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 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　　</a:t>
            </a:r>
            <a:r>
              <a:rPr lang="ja-JP" altLang="en-US" sz="1050" dirty="0">
                <a:solidFill>
                  <a:schemeClr val="accent2"/>
                </a:solidFill>
                <a:latin typeface="+mn-ea"/>
                <a:ea typeface="+mn-ea"/>
              </a:rPr>
              <a:t>）</a:t>
            </a:r>
            <a:r>
              <a:rPr lang="ja-JP" altLang="en-US" sz="1050" dirty="0">
                <a:latin typeface="+mn-ea"/>
                <a:ea typeface="+mn-ea"/>
              </a:rPr>
              <a:t>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r>
              <a:rPr lang="ja-JP" altLang="en-US" sz="1050" dirty="0">
                <a:latin typeface="+mn-ea"/>
                <a:ea typeface="+mn-ea"/>
              </a:rPr>
              <a:t>　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・結果説明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 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 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・検診後のフォロー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　　</a:t>
            </a:r>
            <a:r>
              <a:rPr lang="ja-JP" altLang="en-US" sz="1050" dirty="0">
                <a:solidFill>
                  <a:schemeClr val="accent2"/>
                </a:solidFill>
                <a:latin typeface="+mn-ea"/>
                <a:ea typeface="+mn-ea"/>
              </a:rPr>
              <a:t>）</a:t>
            </a:r>
            <a:r>
              <a:rPr lang="ja-JP" altLang="en-US" sz="1050" dirty="0">
                <a:latin typeface="+mn-ea"/>
                <a:ea typeface="+mn-ea"/>
              </a:rPr>
              <a:t>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・未受診者対応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人（　 　）分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r>
              <a:rPr lang="ja-JP" altLang="en-US" sz="1050" dirty="0">
                <a:latin typeface="+mn-ea"/>
                <a:ea typeface="+mn-ea"/>
              </a:rPr>
              <a:t>　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・精度管理　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 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カ月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・報告、データ入力等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カ月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・その他　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3092" name="グループ化 81"/>
          <p:cNvGrpSpPr>
            <a:grpSpLocks/>
          </p:cNvGrpSpPr>
          <p:nvPr/>
        </p:nvGrpSpPr>
        <p:grpSpPr bwMode="auto">
          <a:xfrm>
            <a:off x="3305175" y="1560513"/>
            <a:ext cx="2879725" cy="1223962"/>
            <a:chOff x="3376464" y="3864496"/>
            <a:chExt cx="2880320" cy="1224136"/>
          </a:xfrm>
        </p:grpSpPr>
        <p:grpSp>
          <p:nvGrpSpPr>
            <p:cNvPr id="3187" name="グループ化 153"/>
            <p:cNvGrpSpPr>
              <a:grpSpLocks/>
            </p:cNvGrpSpPr>
            <p:nvPr/>
          </p:nvGrpSpPr>
          <p:grpSpPr bwMode="auto">
            <a:xfrm>
              <a:off x="3448472" y="3864497"/>
              <a:ext cx="2808312" cy="1224135"/>
              <a:chOff x="418867" y="6600800"/>
              <a:chExt cx="2325859" cy="2369513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423667" y="6600798"/>
                <a:ext cx="2321059" cy="2369515"/>
              </a:xfrm>
              <a:prstGeom prst="rect">
                <a:avLst/>
              </a:prstGeom>
              <a:solidFill>
                <a:srgbClr val="FFFFCC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418407" y="7144772"/>
                <a:ext cx="2257936" cy="16872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・委託に関する連絡・調整 （　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・委託業者のﾓﾆﾀﾘﾝｸﾞ　　　（　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・委託業者の評価         　（ 　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+mn-ea"/>
                  </a:rPr>
                  <a:t> 　　　　　　　       　　　 　 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（ 　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+mn-ea"/>
                  </a:rPr>
                  <a:t>　　　　　       　　　　　　   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（　 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endParaRPr lang="ja-JP" altLang="en-US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　　　　　　　　 　 　</a:t>
                </a:r>
                <a:endParaRPr lang="ja-JP" altLang="en-US" sz="105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sp>
          <p:nvSpPr>
            <p:cNvPr id="84" name="正方形/長方形 83"/>
            <p:cNvSpPr/>
            <p:nvPr/>
          </p:nvSpPr>
          <p:spPr>
            <a:xfrm>
              <a:off x="3376464" y="3864496"/>
              <a:ext cx="2880320" cy="2873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50000"/>
                </a:lnSpc>
                <a:defRPr/>
              </a:pPr>
              <a:r>
                <a:rPr lang="ja-JP" altLang="en-US" sz="1100" b="1" dirty="0">
                  <a:solidFill>
                    <a:schemeClr val="tx1"/>
                  </a:solidFill>
                </a:rPr>
                <a:t>（左記、がん検診において委託に関する業務）</a:t>
              </a:r>
              <a:endParaRPr lang="ja-JP" altLang="en-US" sz="11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03" name="テキスト ボックス 102"/>
          <p:cNvSpPr txBox="1"/>
          <p:nvPr/>
        </p:nvSpPr>
        <p:spPr>
          <a:xfrm>
            <a:off x="6400800" y="2603500"/>
            <a:ext cx="3384550" cy="901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・企画・立案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回あたり（　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2.5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　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・参加勧奨　年間（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30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　１か月（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4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・当日の運営　</a:t>
            </a:r>
            <a:r>
              <a:rPr lang="en-US" altLang="ja-JP" sz="1050" dirty="0">
                <a:latin typeface="+mn-ea"/>
                <a:ea typeface="ＭＳ Ｐゴシック" charset="-128"/>
              </a:rPr>
              <a:t>1</a:t>
            </a:r>
            <a:r>
              <a:rPr lang="ja-JP" altLang="en-US" sz="1050" dirty="0">
                <a:latin typeface="+mn-ea"/>
                <a:ea typeface="ＭＳ Ｐゴシック" charset="-128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11.5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時間</a:t>
            </a:r>
            <a:r>
              <a:rPr lang="ja-JP" altLang="en-US" sz="1050" dirty="0">
                <a:latin typeface="+mn-ea"/>
                <a:ea typeface="ＭＳ Ｐゴシック" charset="-128"/>
              </a:rPr>
              <a:t>）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年（　　）回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・事後フォロー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　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3094" name="グループ化 94"/>
          <p:cNvGrpSpPr>
            <a:grpSpLocks/>
          </p:cNvGrpSpPr>
          <p:nvPr/>
        </p:nvGrpSpPr>
        <p:grpSpPr bwMode="auto">
          <a:xfrm>
            <a:off x="7192963" y="47625"/>
            <a:ext cx="4464050" cy="649288"/>
            <a:chOff x="3880520" y="3144416"/>
            <a:chExt cx="2592288" cy="648072"/>
          </a:xfrm>
        </p:grpSpPr>
        <p:sp>
          <p:nvSpPr>
            <p:cNvPr id="96" name="AutoShape 121"/>
            <p:cNvSpPr>
              <a:spLocks noChangeAspect="1" noChangeArrowheads="1"/>
            </p:cNvSpPr>
            <p:nvPr/>
          </p:nvSpPr>
          <p:spPr bwMode="auto">
            <a:xfrm>
              <a:off x="3880520" y="3144416"/>
              <a:ext cx="2592288" cy="648072"/>
            </a:xfrm>
            <a:prstGeom prst="roundRect">
              <a:avLst>
                <a:gd name="adj" fmla="val 50000"/>
              </a:avLst>
            </a:prstGeom>
            <a:solidFill>
              <a:srgbClr val="99CCFF"/>
            </a:solidFill>
            <a:ln w="222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lIns="128016" tIns="64008" rIns="128016" bIns="64008" anchor="ctr"/>
            <a:lstStyle/>
            <a:p>
              <a:pPr>
                <a:defRPr/>
              </a:pPr>
              <a:r>
                <a:rPr lang="ja-JP" altLang="en-US" sz="1200" b="1" dirty="0">
                  <a:ea typeface="ＭＳ Ｐゴシック" charset="-128"/>
                </a:rPr>
                <a:t>　　　　ポピュレーションアプローチ  　　　　　　　　　　　　</a:t>
              </a:r>
              <a:r>
                <a:rPr lang="ja-JP" altLang="en-US" sz="1200" b="1" dirty="0">
                  <a:solidFill>
                    <a:srgbClr val="C00000"/>
                  </a:solidFill>
                  <a:ea typeface="ＭＳ Ｐゴシック" charset="-128"/>
                </a:rPr>
                <a:t>時間</a:t>
              </a:r>
              <a:endParaRPr lang="ja-JP" altLang="en-US" sz="1200" dirty="0">
                <a:solidFill>
                  <a:srgbClr val="C00000"/>
                </a:solidFill>
                <a:ea typeface="ＭＳ Ｐゴシック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5427412" y="3288608"/>
              <a:ext cx="519010" cy="35968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/>
                <a:t>Ｚｚ</a:t>
              </a:r>
              <a:endParaRPr lang="ja-JP" altLang="en-US" dirty="0"/>
            </a:p>
          </p:txBody>
        </p:sp>
      </p:grpSp>
      <p:grpSp>
        <p:nvGrpSpPr>
          <p:cNvPr id="3095" name="グループ化 182"/>
          <p:cNvGrpSpPr>
            <a:grpSpLocks/>
          </p:cNvGrpSpPr>
          <p:nvPr/>
        </p:nvGrpSpPr>
        <p:grpSpPr bwMode="auto">
          <a:xfrm>
            <a:off x="-7938" y="5448300"/>
            <a:ext cx="2592388" cy="647700"/>
            <a:chOff x="136104" y="5758770"/>
            <a:chExt cx="2592288" cy="648072"/>
          </a:xfrm>
        </p:grpSpPr>
        <p:sp>
          <p:nvSpPr>
            <p:cNvPr id="202" name="AutoShape 121"/>
            <p:cNvSpPr>
              <a:spLocks noChangeAspect="1" noChangeArrowheads="1"/>
            </p:cNvSpPr>
            <p:nvPr/>
          </p:nvSpPr>
          <p:spPr bwMode="auto">
            <a:xfrm>
              <a:off x="136104" y="5758770"/>
              <a:ext cx="2592288" cy="648072"/>
            </a:xfrm>
            <a:prstGeom prst="roundRect">
              <a:avLst>
                <a:gd name="adj" fmla="val 50000"/>
              </a:avLst>
            </a:prstGeom>
            <a:solidFill>
              <a:srgbClr val="99CCFF"/>
            </a:solidFill>
            <a:ln w="222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lIns="128016" tIns="64008" rIns="128016" bIns="64008" anchor="ctr"/>
            <a:lstStyle/>
            <a:p>
              <a:pPr>
                <a:defRPr/>
              </a:pPr>
              <a:r>
                <a:rPr lang="ja-JP" altLang="en-US" sz="1200" b="1" dirty="0">
                  <a:ea typeface="ＭＳ Ｐゴシック" charset="-128"/>
                </a:rPr>
                <a:t>その他の健診等　　　　　　　　</a:t>
              </a:r>
              <a:r>
                <a:rPr lang="ja-JP" altLang="en-US" sz="1200" b="1" dirty="0">
                  <a:solidFill>
                    <a:srgbClr val="C00000"/>
                  </a:solidFill>
                  <a:ea typeface="ＭＳ Ｐゴシック" charset="-128"/>
                </a:rPr>
                <a:t>時間</a:t>
              </a:r>
              <a:endParaRPr lang="ja-JP" altLang="en-US" sz="1200" dirty="0">
                <a:solidFill>
                  <a:srgbClr val="C00000"/>
                </a:solidFill>
                <a:ea typeface="ＭＳ Ｐゴシック" charset="-128"/>
              </a:endParaRPr>
            </a:p>
          </p:txBody>
        </p:sp>
        <p:sp>
          <p:nvSpPr>
            <p:cNvPr id="203" name="正方形/長方形 202"/>
            <p:cNvSpPr/>
            <p:nvPr/>
          </p:nvSpPr>
          <p:spPr>
            <a:xfrm>
              <a:off x="1504477" y="5881078"/>
              <a:ext cx="647675" cy="3589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211" name="テキスト ボックス 210"/>
          <p:cNvSpPr txBox="1"/>
          <p:nvPr/>
        </p:nvSpPr>
        <p:spPr>
          <a:xfrm>
            <a:off x="6408738" y="5772150"/>
            <a:ext cx="3160712" cy="900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・企画・立案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8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・参加勧奨　年間（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100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　１か月（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6.5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・当日の運営　</a:t>
            </a:r>
            <a:r>
              <a:rPr lang="en-US" altLang="ja-JP" sz="1050" dirty="0">
                <a:latin typeface="+mn-ea"/>
                <a:ea typeface="ＭＳ Ｐゴシック" charset="-128"/>
              </a:rPr>
              <a:t>1</a:t>
            </a:r>
            <a:r>
              <a:rPr lang="ja-JP" altLang="en-US" sz="1050" dirty="0">
                <a:latin typeface="+mn-ea"/>
                <a:ea typeface="ＭＳ Ｐゴシック" charset="-128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6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時間</a:t>
            </a:r>
            <a:r>
              <a:rPr lang="ja-JP" altLang="en-US" sz="1050" dirty="0">
                <a:latin typeface="+mn-ea"/>
                <a:ea typeface="ＭＳ Ｐゴシック" charset="-128"/>
              </a:rPr>
              <a:t>）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年（　　）回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・事後フォロー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　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endParaRPr lang="ja-JP" altLang="en-US" sz="1050" dirty="0">
              <a:latin typeface="+mn-ea"/>
              <a:ea typeface="+mn-ea"/>
            </a:endParaRPr>
          </a:p>
        </p:txBody>
      </p:sp>
      <p:sp>
        <p:nvSpPr>
          <p:cNvPr id="212" name="テキスト ボックス 211"/>
          <p:cNvSpPr txBox="1"/>
          <p:nvPr/>
        </p:nvSpPr>
        <p:spPr>
          <a:xfrm>
            <a:off x="6400800" y="7537450"/>
            <a:ext cx="2944813" cy="900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・企画・立案　（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・参加勧奨　　（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　　（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・当日の運営　</a:t>
            </a:r>
            <a:r>
              <a:rPr lang="en-US" altLang="ja-JP" sz="1050" dirty="0">
                <a:latin typeface="+mn-ea"/>
                <a:ea typeface="ＭＳ Ｐゴシック" charset="-128"/>
              </a:rPr>
              <a:t>1</a:t>
            </a:r>
            <a:r>
              <a:rPr lang="ja-JP" altLang="en-US" sz="1050" dirty="0">
                <a:latin typeface="+mn-ea"/>
                <a:ea typeface="ＭＳ Ｐゴシック" charset="-128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　　　</a:t>
            </a:r>
            <a:r>
              <a:rPr lang="ja-JP" altLang="en-US" sz="1050" dirty="0">
                <a:latin typeface="+mn-ea"/>
                <a:ea typeface="ＭＳ Ｐゴシック" charset="-128"/>
              </a:rPr>
              <a:t>）時間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年（　　）回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・事後フォロー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　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3098" name="グループ化 212"/>
          <p:cNvGrpSpPr>
            <a:grpSpLocks/>
          </p:cNvGrpSpPr>
          <p:nvPr/>
        </p:nvGrpSpPr>
        <p:grpSpPr bwMode="auto">
          <a:xfrm>
            <a:off x="10001250" y="7680325"/>
            <a:ext cx="2655888" cy="1441450"/>
            <a:chOff x="3212820" y="3360441"/>
            <a:chExt cx="3380465" cy="562973"/>
          </a:xfrm>
        </p:grpSpPr>
        <p:grpSp>
          <p:nvGrpSpPr>
            <p:cNvPr id="3179" name="グループ化 153"/>
            <p:cNvGrpSpPr>
              <a:grpSpLocks/>
            </p:cNvGrpSpPr>
            <p:nvPr/>
          </p:nvGrpSpPr>
          <p:grpSpPr bwMode="auto">
            <a:xfrm>
              <a:off x="3212820" y="3360441"/>
              <a:ext cx="3380465" cy="562973"/>
              <a:chOff x="223699" y="5625120"/>
              <a:chExt cx="2799718" cy="1089726"/>
            </a:xfrm>
          </p:grpSpPr>
          <p:sp>
            <p:nvSpPr>
              <p:cNvPr id="216" name="正方形/長方形 215"/>
              <p:cNvSpPr/>
              <p:nvPr/>
            </p:nvSpPr>
            <p:spPr>
              <a:xfrm>
                <a:off x="702312" y="5625120"/>
                <a:ext cx="2321105" cy="975713"/>
              </a:xfrm>
              <a:prstGeom prst="rect">
                <a:avLst/>
              </a:prstGeom>
              <a:solidFill>
                <a:srgbClr val="FFFFCC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  <p:sp>
            <p:nvSpPr>
              <p:cNvPr id="217" name="正方形/長方形 216"/>
              <p:cNvSpPr/>
              <p:nvPr/>
            </p:nvSpPr>
            <p:spPr>
              <a:xfrm>
                <a:off x="223699" y="5951558"/>
                <a:ext cx="2528616" cy="76328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・委託に関する連絡・調整 （　 ）時間　　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・委託業者のﾓﾆﾀﾘﾝｸﾞ　　　 （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・委託業者の評価         　  （　）時間　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+mn-ea"/>
                  </a:rPr>
                  <a:t> 　　　　　　　       　　　 　   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（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+mn-ea"/>
                  </a:rPr>
                  <a:t>　 　　　　　　　　　　　　　　  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（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 　</a:t>
                </a:r>
                <a:endParaRPr lang="ja-JP" altLang="en-US" sz="105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sp>
          <p:nvSpPr>
            <p:cNvPr id="215" name="正方形/長方形 214"/>
            <p:cNvSpPr/>
            <p:nvPr/>
          </p:nvSpPr>
          <p:spPr>
            <a:xfrm>
              <a:off x="3212820" y="3360441"/>
              <a:ext cx="3160219" cy="1376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r>
                <a:rPr lang="ja-JP" altLang="en-US" sz="1100" b="1" dirty="0">
                  <a:solidFill>
                    <a:schemeClr val="tx1"/>
                  </a:solidFill>
                </a:rPr>
                <a:t>（ポピュレーションアプローチにおいて委託に関する業務）</a:t>
              </a:r>
              <a:endParaRPr lang="ja-JP" altLang="en-US" sz="11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09" name="テキスト ボックス 108"/>
          <p:cNvSpPr txBox="1"/>
          <p:nvPr/>
        </p:nvSpPr>
        <p:spPr>
          <a:xfrm>
            <a:off x="6400800" y="3905250"/>
            <a:ext cx="3160713" cy="900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・企画・立案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　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　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・参加勧奨　年間（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25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　１か月（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6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・当日の運営　</a:t>
            </a:r>
            <a:r>
              <a:rPr lang="en-US" altLang="ja-JP" sz="1050" dirty="0">
                <a:latin typeface="+mn-ea"/>
                <a:ea typeface="ＭＳ Ｐゴシック" charset="-128"/>
              </a:rPr>
              <a:t>1</a:t>
            </a:r>
            <a:r>
              <a:rPr lang="ja-JP" altLang="en-US" sz="1050" dirty="0">
                <a:latin typeface="+mn-ea"/>
                <a:ea typeface="ＭＳ Ｐゴシック" charset="-128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8.5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時間</a:t>
            </a:r>
            <a:r>
              <a:rPr lang="ja-JP" altLang="en-US" sz="1050" dirty="0">
                <a:latin typeface="+mn-ea"/>
                <a:ea typeface="ＭＳ Ｐゴシック" charset="-128"/>
              </a:rPr>
              <a:t>）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年（　　）回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・事後フォロー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　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3100" name="グループ化 117"/>
          <p:cNvGrpSpPr>
            <a:grpSpLocks/>
          </p:cNvGrpSpPr>
          <p:nvPr/>
        </p:nvGrpSpPr>
        <p:grpSpPr bwMode="auto">
          <a:xfrm>
            <a:off x="6256338" y="912813"/>
            <a:ext cx="3097212" cy="647700"/>
            <a:chOff x="136104" y="-167952"/>
            <a:chExt cx="2592288" cy="648072"/>
          </a:xfrm>
        </p:grpSpPr>
        <p:sp>
          <p:nvSpPr>
            <p:cNvPr id="3177" name="AutoShape 121"/>
            <p:cNvSpPr>
              <a:spLocks noChangeAspect="1" noChangeArrowheads="1"/>
            </p:cNvSpPr>
            <p:nvPr/>
          </p:nvSpPr>
          <p:spPr bwMode="auto">
            <a:xfrm>
              <a:off x="136104" y="-167952"/>
              <a:ext cx="2592288" cy="648072"/>
            </a:xfrm>
            <a:prstGeom prst="roundRect">
              <a:avLst>
                <a:gd name="adj" fmla="val 50000"/>
              </a:avLst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22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28016" tIns="64008" rIns="128016" bIns="64008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 sz="1200" b="1"/>
                <a:t>　健康教育・</a:t>
              </a:r>
              <a:endParaRPr lang="en-US" altLang="ja-JP" sz="1200" b="1"/>
            </a:p>
            <a:p>
              <a:pPr eaLnBrk="1" hangingPunct="1"/>
              <a:r>
                <a:rPr lang="ja-JP" altLang="en-US" sz="1200" b="1"/>
                <a:t>　普及啓発　  　 　　　　　　　　時間</a:t>
              </a:r>
              <a:endParaRPr lang="ja-JP" altLang="en-US" sz="1200"/>
            </a:p>
          </p:txBody>
        </p:sp>
        <p:sp>
          <p:nvSpPr>
            <p:cNvPr id="121" name="正方形/長方形 120"/>
            <p:cNvSpPr/>
            <p:nvPr/>
          </p:nvSpPr>
          <p:spPr>
            <a:xfrm>
              <a:off x="1084794" y="-23407"/>
              <a:ext cx="648404" cy="3589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158" name="テキスト ボックス 157"/>
          <p:cNvSpPr txBox="1"/>
          <p:nvPr/>
        </p:nvSpPr>
        <p:spPr>
          <a:xfrm>
            <a:off x="279400" y="9029700"/>
            <a:ext cx="5184775" cy="577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　（　）時間　　　　　　　・勧奨　　（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　　（　）時間　　・当日の運営　</a:t>
            </a:r>
            <a:r>
              <a:rPr lang="en-US" altLang="ja-JP" sz="1050" dirty="0">
                <a:latin typeface="+mn-ea"/>
                <a:ea typeface="ＭＳ Ｐゴシック" charset="-128"/>
              </a:rPr>
              <a:t>1</a:t>
            </a:r>
            <a:r>
              <a:rPr lang="ja-JP" altLang="en-US" sz="1050" dirty="0">
                <a:latin typeface="+mn-ea"/>
                <a:ea typeface="ＭＳ Ｐゴシック" charset="-128"/>
              </a:rPr>
              <a:t>回（　）時間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年（　　）回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・事後処理　　（　）時間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3102" name="グループ化 158"/>
          <p:cNvGrpSpPr>
            <a:grpSpLocks/>
          </p:cNvGrpSpPr>
          <p:nvPr/>
        </p:nvGrpSpPr>
        <p:grpSpPr bwMode="auto">
          <a:xfrm>
            <a:off x="4384675" y="8401050"/>
            <a:ext cx="2592388" cy="647700"/>
            <a:chOff x="3880520" y="3144416"/>
            <a:chExt cx="2592288" cy="648072"/>
          </a:xfrm>
        </p:grpSpPr>
        <p:sp>
          <p:nvSpPr>
            <p:cNvPr id="161" name="AutoShape 121"/>
            <p:cNvSpPr>
              <a:spLocks noChangeAspect="1" noChangeArrowheads="1"/>
            </p:cNvSpPr>
            <p:nvPr/>
          </p:nvSpPr>
          <p:spPr bwMode="auto">
            <a:xfrm>
              <a:off x="3880520" y="3144416"/>
              <a:ext cx="2592288" cy="648072"/>
            </a:xfrm>
            <a:prstGeom prst="roundRect">
              <a:avLst>
                <a:gd name="adj" fmla="val 50000"/>
              </a:avLst>
            </a:prstGeom>
            <a:solidFill>
              <a:srgbClr val="99CCFF"/>
            </a:solidFill>
            <a:ln w="222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lIns="128016" tIns="64008" rIns="128016" bIns="64008" anchor="ctr"/>
            <a:lstStyle/>
            <a:p>
              <a:pPr>
                <a:defRPr/>
              </a:pPr>
              <a:r>
                <a:rPr lang="ja-JP" altLang="en-US" sz="1200" b="1" dirty="0">
                  <a:ea typeface="ＭＳ Ｐゴシック" charset="-128"/>
                </a:rPr>
                <a:t>その他の業務　　　　　　　　　　　</a:t>
              </a:r>
              <a:r>
                <a:rPr lang="ja-JP" altLang="en-US" sz="1200" b="1" dirty="0">
                  <a:solidFill>
                    <a:srgbClr val="C00000"/>
                  </a:solidFill>
                  <a:ea typeface="ＭＳ Ｐゴシック" charset="-128"/>
                </a:rPr>
                <a:t>時間</a:t>
              </a:r>
              <a:endParaRPr lang="ja-JP" altLang="en-US" sz="1200" dirty="0">
                <a:solidFill>
                  <a:srgbClr val="C00000"/>
                </a:solidFill>
                <a:ea typeface="ＭＳ Ｐゴシック" charset="-128"/>
              </a:endParaRPr>
            </a:p>
          </p:txBody>
        </p:sp>
        <p:sp>
          <p:nvSpPr>
            <p:cNvPr id="162" name="正方形/長方形 161"/>
            <p:cNvSpPr/>
            <p:nvPr/>
          </p:nvSpPr>
          <p:spPr>
            <a:xfrm>
              <a:off x="5393350" y="3288962"/>
              <a:ext cx="647675" cy="3589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/>
                <a:t>Ｚｚ</a:t>
              </a:r>
              <a:endParaRPr lang="ja-JP" altLang="en-US" dirty="0"/>
            </a:p>
          </p:txBody>
        </p:sp>
      </p:grpSp>
      <p:sp>
        <p:nvSpPr>
          <p:cNvPr id="167" name="テキスト ボックス 166"/>
          <p:cNvSpPr txBox="1"/>
          <p:nvPr/>
        </p:nvSpPr>
        <p:spPr>
          <a:xfrm>
            <a:off x="4672013" y="9029700"/>
            <a:ext cx="5041900" cy="577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　　 （　）時間    　　　 ・勧奨　　 （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　　（　）時間　　・当日の運営　</a:t>
            </a:r>
            <a:r>
              <a:rPr lang="en-US" altLang="ja-JP" sz="1050" dirty="0">
                <a:latin typeface="+mn-ea"/>
                <a:ea typeface="ＭＳ Ｐゴシック" charset="-128"/>
              </a:rPr>
              <a:t>1</a:t>
            </a:r>
            <a:r>
              <a:rPr lang="ja-JP" altLang="en-US" sz="1050" dirty="0">
                <a:latin typeface="+mn-ea"/>
                <a:ea typeface="ＭＳ Ｐゴシック" charset="-128"/>
              </a:rPr>
              <a:t>回（　）時間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年（　　）回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・事後処理　　（　）時間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3104" name="グループ化 154"/>
          <p:cNvGrpSpPr>
            <a:grpSpLocks/>
          </p:cNvGrpSpPr>
          <p:nvPr/>
        </p:nvGrpSpPr>
        <p:grpSpPr bwMode="auto">
          <a:xfrm>
            <a:off x="0" y="8401050"/>
            <a:ext cx="2592388" cy="647700"/>
            <a:chOff x="3880520" y="3144416"/>
            <a:chExt cx="2592288" cy="648072"/>
          </a:xfrm>
        </p:grpSpPr>
        <p:sp>
          <p:nvSpPr>
            <p:cNvPr id="156" name="AutoShape 121"/>
            <p:cNvSpPr>
              <a:spLocks noChangeAspect="1" noChangeArrowheads="1"/>
            </p:cNvSpPr>
            <p:nvPr/>
          </p:nvSpPr>
          <p:spPr bwMode="auto">
            <a:xfrm>
              <a:off x="3880520" y="3144416"/>
              <a:ext cx="2592288" cy="648072"/>
            </a:xfrm>
            <a:prstGeom prst="roundRect">
              <a:avLst>
                <a:gd name="adj" fmla="val 50000"/>
              </a:avLst>
            </a:prstGeom>
            <a:solidFill>
              <a:srgbClr val="99CCFF"/>
            </a:solidFill>
            <a:ln w="222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</p:spPr>
          <p:txBody>
            <a:bodyPr wrap="none" lIns="128016" tIns="64008" rIns="128016" bIns="64008" anchor="ctr"/>
            <a:lstStyle/>
            <a:p>
              <a:pPr>
                <a:defRPr/>
              </a:pPr>
              <a:r>
                <a:rPr lang="ja-JP" altLang="en-US" sz="1200" b="1" dirty="0">
                  <a:ea typeface="ＭＳ Ｐゴシック" charset="-128"/>
                </a:rPr>
                <a:t>連携・ネットワーク　　　　　　　　</a:t>
              </a:r>
              <a:r>
                <a:rPr lang="ja-JP" altLang="en-US" sz="1200" b="1" dirty="0">
                  <a:solidFill>
                    <a:srgbClr val="C00000"/>
                  </a:solidFill>
                  <a:ea typeface="ＭＳ Ｐゴシック" charset="-128"/>
                </a:rPr>
                <a:t>時間</a:t>
              </a:r>
              <a:endParaRPr lang="ja-JP" altLang="en-US" sz="1200" dirty="0">
                <a:solidFill>
                  <a:srgbClr val="C00000"/>
                </a:solidFill>
                <a:ea typeface="ＭＳ Ｐゴシック" charset="-128"/>
              </a:endParaRPr>
            </a:p>
          </p:txBody>
        </p:sp>
        <p:sp>
          <p:nvSpPr>
            <p:cNvPr id="157" name="正方形/長方形 156"/>
            <p:cNvSpPr/>
            <p:nvPr/>
          </p:nvSpPr>
          <p:spPr>
            <a:xfrm>
              <a:off x="5393350" y="3288962"/>
              <a:ext cx="647675" cy="3589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/>
                <a:t>Ｚｚ</a:t>
              </a:r>
              <a:endParaRPr lang="ja-JP" altLang="en-US" dirty="0"/>
            </a:p>
          </p:txBody>
        </p:sp>
      </p:grpSp>
      <p:grpSp>
        <p:nvGrpSpPr>
          <p:cNvPr id="3105" name="グループ化 133"/>
          <p:cNvGrpSpPr>
            <a:grpSpLocks/>
          </p:cNvGrpSpPr>
          <p:nvPr/>
        </p:nvGrpSpPr>
        <p:grpSpPr bwMode="auto">
          <a:xfrm>
            <a:off x="352425" y="769938"/>
            <a:ext cx="3240088" cy="504825"/>
            <a:chOff x="352128" y="840160"/>
            <a:chExt cx="3240360" cy="504056"/>
          </a:xfrm>
        </p:grpSpPr>
        <p:grpSp>
          <p:nvGrpSpPr>
            <p:cNvPr id="3169" name="グループ化 74"/>
            <p:cNvGrpSpPr>
              <a:grpSpLocks/>
            </p:cNvGrpSpPr>
            <p:nvPr/>
          </p:nvGrpSpPr>
          <p:grpSpPr bwMode="auto">
            <a:xfrm>
              <a:off x="352128" y="840160"/>
              <a:ext cx="3168352" cy="504056"/>
              <a:chOff x="370130" y="840160"/>
              <a:chExt cx="2376264" cy="504056"/>
            </a:xfrm>
          </p:grpSpPr>
          <p:sp>
            <p:nvSpPr>
              <p:cNvPr id="81" name="AutoShape 124"/>
              <p:cNvSpPr>
                <a:spLocks noChangeArrowheads="1"/>
              </p:cNvSpPr>
              <p:nvPr/>
            </p:nvSpPr>
            <p:spPr bwMode="auto">
              <a:xfrm>
                <a:off x="370130" y="840160"/>
                <a:ext cx="2376687" cy="504056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r>
                  <a:rPr lang="ja-JP" altLang="en-US" sz="1100" b="1" u="sng" dirty="0">
                    <a:latin typeface="+mn-ea"/>
                    <a:ea typeface="+mn-ea"/>
                  </a:rPr>
                  <a:t>　　　　　　</a:t>
                </a:r>
                <a:r>
                  <a:rPr lang="ja-JP" altLang="en-US" sz="1100" b="1" dirty="0">
                    <a:latin typeface="+mn-ea"/>
                    <a:ea typeface="+mn-ea"/>
                  </a:rPr>
                  <a:t>がん検診　 　　　　　　　時間           </a:t>
                </a:r>
                <a:endParaRPr lang="ja-JP" altLang="en-US" sz="1100" b="1" dirty="0">
                  <a:latin typeface="+mn-ea"/>
                  <a:ea typeface="+mn-ea"/>
                </a:endParaRPr>
              </a:p>
            </p:txBody>
          </p:sp>
          <p:sp>
            <p:nvSpPr>
              <p:cNvPr id="71" name="正方形/長方形 70"/>
              <p:cNvSpPr/>
              <p:nvPr/>
            </p:nvSpPr>
            <p:spPr>
              <a:xfrm>
                <a:off x="1396535" y="911488"/>
                <a:ext cx="475100" cy="361399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</p:grpSp>
        <p:sp>
          <p:nvSpPr>
            <p:cNvPr id="160" name="正方形/長方形 159"/>
            <p:cNvSpPr/>
            <p:nvPr/>
          </p:nvSpPr>
          <p:spPr>
            <a:xfrm>
              <a:off x="2728816" y="984402"/>
              <a:ext cx="863672" cy="288485"/>
            </a:xfrm>
            <a:prstGeom prst="rect">
              <a:avLst/>
            </a:prstGeom>
            <a:noFill/>
            <a:ln w="1270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ja-JP" sz="900" dirty="0">
                  <a:solidFill>
                    <a:srgbClr val="FF0000"/>
                  </a:solidFill>
                </a:rPr>
                <a:t>(</a:t>
              </a:r>
              <a:r>
                <a:rPr lang="ja-JP" altLang="en-US" sz="900" dirty="0">
                  <a:solidFill>
                    <a:srgbClr val="FF0000"/>
                  </a:solidFill>
                </a:rPr>
                <a:t>直営</a:t>
              </a:r>
              <a:r>
                <a:rPr lang="en-US" altLang="ja-JP" sz="900" dirty="0">
                  <a:solidFill>
                    <a:srgbClr val="FF0000"/>
                  </a:solidFill>
                </a:rPr>
                <a:t>or</a:t>
              </a:r>
              <a:r>
                <a:rPr lang="ja-JP" altLang="en-US" sz="900" dirty="0">
                  <a:solidFill>
                    <a:srgbClr val="FF0000"/>
                  </a:solidFill>
                </a:rPr>
                <a:t>委託</a:t>
              </a:r>
              <a:r>
                <a:rPr lang="en-US" altLang="ja-JP" sz="900" dirty="0">
                  <a:solidFill>
                    <a:srgbClr val="FF0000"/>
                  </a:solidFill>
                </a:rPr>
                <a:t>)</a:t>
              </a:r>
              <a:endParaRPr lang="en-US" altLang="ja-JP" sz="9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106" name="グループ化 117"/>
          <p:cNvGrpSpPr>
            <a:grpSpLocks/>
          </p:cNvGrpSpPr>
          <p:nvPr/>
        </p:nvGrpSpPr>
        <p:grpSpPr bwMode="auto">
          <a:xfrm>
            <a:off x="6472238" y="1631950"/>
            <a:ext cx="3097212" cy="504825"/>
            <a:chOff x="9777264" y="120080"/>
            <a:chExt cx="3096344" cy="504056"/>
          </a:xfrm>
        </p:grpSpPr>
        <p:grpSp>
          <p:nvGrpSpPr>
            <p:cNvPr id="3165" name="グループ化 101"/>
            <p:cNvGrpSpPr>
              <a:grpSpLocks/>
            </p:cNvGrpSpPr>
            <p:nvPr/>
          </p:nvGrpSpPr>
          <p:grpSpPr bwMode="auto">
            <a:xfrm>
              <a:off x="9777264" y="120080"/>
              <a:ext cx="3096344" cy="504056"/>
              <a:chOff x="6976864" y="3864496"/>
              <a:chExt cx="3096344" cy="504056"/>
            </a:xfrm>
          </p:grpSpPr>
          <p:sp>
            <p:nvSpPr>
              <p:cNvPr id="113" name="AutoShape 124"/>
              <p:cNvSpPr>
                <a:spLocks noChangeArrowheads="1"/>
              </p:cNvSpPr>
              <p:nvPr/>
            </p:nvSpPr>
            <p:spPr bwMode="auto">
              <a:xfrm>
                <a:off x="6976864" y="3864496"/>
                <a:ext cx="3096344" cy="504056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r>
                  <a:rPr lang="ja-JP" altLang="en-US" sz="1100" b="1" dirty="0">
                    <a:latin typeface="+mn-ea"/>
                    <a:ea typeface="+mn-ea"/>
                  </a:rPr>
                  <a:t>生活習慣病予防</a:t>
                </a:r>
                <a:endParaRPr lang="en-US" altLang="ja-JP" sz="1100" b="1" dirty="0">
                  <a:latin typeface="+mn-ea"/>
                  <a:ea typeface="+mn-ea"/>
                </a:endParaRPr>
              </a:p>
              <a:p>
                <a:pPr>
                  <a:defRPr/>
                </a:pPr>
                <a:r>
                  <a:rPr lang="ja-JP" altLang="en-US" sz="1100" b="1" dirty="0">
                    <a:latin typeface="+mn-ea"/>
                    <a:ea typeface="+mn-ea"/>
                  </a:rPr>
                  <a:t>教室等の開催　　                 時間          </a:t>
                </a:r>
                <a:endParaRPr lang="ja-JP" altLang="en-US" sz="1100" b="1" dirty="0">
                  <a:latin typeface="+mn-ea"/>
                  <a:ea typeface="+mn-ea"/>
                </a:endParaRPr>
              </a:p>
            </p:txBody>
          </p:sp>
          <p:sp>
            <p:nvSpPr>
              <p:cNvPr id="120" name="正方形/長方形 119"/>
              <p:cNvSpPr/>
              <p:nvPr/>
            </p:nvSpPr>
            <p:spPr>
              <a:xfrm>
                <a:off x="8200483" y="3935825"/>
                <a:ext cx="649106" cy="361399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</p:grpSp>
        <p:sp>
          <p:nvSpPr>
            <p:cNvPr id="172" name="正方形/長方形 171"/>
            <p:cNvSpPr/>
            <p:nvPr/>
          </p:nvSpPr>
          <p:spPr>
            <a:xfrm>
              <a:off x="11721406" y="120080"/>
              <a:ext cx="864946" cy="288485"/>
            </a:xfrm>
            <a:prstGeom prst="rect">
              <a:avLst/>
            </a:prstGeom>
            <a:noFill/>
            <a:ln w="1270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ja-JP" sz="900" dirty="0">
                  <a:solidFill>
                    <a:srgbClr val="FF0000"/>
                  </a:solidFill>
                </a:rPr>
                <a:t>(</a:t>
              </a:r>
              <a:r>
                <a:rPr lang="ja-JP" altLang="en-US" sz="900" dirty="0">
                  <a:solidFill>
                    <a:srgbClr val="FF0000"/>
                  </a:solidFill>
                </a:rPr>
                <a:t>直営</a:t>
              </a:r>
              <a:r>
                <a:rPr lang="en-US" altLang="ja-JP" sz="900" dirty="0">
                  <a:solidFill>
                    <a:srgbClr val="FF0000"/>
                  </a:solidFill>
                </a:rPr>
                <a:t>or</a:t>
              </a:r>
              <a:r>
                <a:rPr lang="ja-JP" altLang="en-US" sz="900" dirty="0">
                  <a:solidFill>
                    <a:srgbClr val="FF0000"/>
                  </a:solidFill>
                </a:rPr>
                <a:t>委託</a:t>
              </a:r>
              <a:r>
                <a:rPr lang="en-US" altLang="ja-JP" sz="900" dirty="0">
                  <a:solidFill>
                    <a:srgbClr val="FF0000"/>
                  </a:solidFill>
                </a:rPr>
                <a:t>)</a:t>
              </a:r>
              <a:endParaRPr lang="en-US" altLang="ja-JP" sz="9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68" name="テキスト ボックス 167"/>
          <p:cNvSpPr txBox="1"/>
          <p:nvPr/>
        </p:nvSpPr>
        <p:spPr>
          <a:xfrm>
            <a:off x="3592513" y="769938"/>
            <a:ext cx="2592387" cy="554037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○同時実施：　無　・  有  （　　　　　　　　　　　）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sp>
        <p:nvSpPr>
          <p:cNvPr id="221" name="テキスト ボックス 220"/>
          <p:cNvSpPr txBox="1"/>
          <p:nvPr/>
        </p:nvSpPr>
        <p:spPr>
          <a:xfrm>
            <a:off x="3592513" y="3071813"/>
            <a:ext cx="2592387" cy="554037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○同時実施：　無　・  有  （　　　　　　　　　　　）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79400" y="3576638"/>
            <a:ext cx="3168650" cy="1870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　 　　　年間（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・受診勧奨　 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 　</a:t>
            </a:r>
            <a:r>
              <a:rPr lang="ja-JP" altLang="en-US" sz="1050" dirty="0">
                <a:latin typeface="+mn-ea"/>
                <a:ea typeface="+mn-ea"/>
              </a:rPr>
              <a:t>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 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・健診当日の運営</a:t>
            </a:r>
            <a:r>
              <a:rPr lang="ja-JP" altLang="en-US" sz="800" dirty="0">
                <a:latin typeface="+mn-ea"/>
                <a:ea typeface="+mn-ea"/>
              </a:rPr>
              <a:t>（準備片付、カンファレンス、実施記録含む）　</a:t>
            </a:r>
            <a:endParaRPr lang="en-US" altLang="ja-JP" sz="8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 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　　</a:t>
            </a:r>
            <a:r>
              <a:rPr lang="ja-JP" altLang="en-US" sz="1050" dirty="0">
                <a:solidFill>
                  <a:schemeClr val="accent2"/>
                </a:solidFill>
                <a:latin typeface="+mn-ea"/>
                <a:ea typeface="+mn-ea"/>
              </a:rPr>
              <a:t>）</a:t>
            </a:r>
            <a:r>
              <a:rPr lang="ja-JP" altLang="en-US" sz="1050" dirty="0">
                <a:latin typeface="+mn-ea"/>
                <a:ea typeface="+mn-ea"/>
              </a:rPr>
              <a:t>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r>
              <a:rPr lang="ja-JP" altLang="en-US" sz="1050" dirty="0">
                <a:latin typeface="+mn-ea"/>
                <a:ea typeface="+mn-ea"/>
              </a:rPr>
              <a:t>　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・結果説明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 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 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・検診後のフォロー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　　</a:t>
            </a:r>
            <a:r>
              <a:rPr lang="ja-JP" altLang="en-US" sz="1050" dirty="0">
                <a:solidFill>
                  <a:schemeClr val="accent2"/>
                </a:solidFill>
                <a:latin typeface="+mn-ea"/>
                <a:ea typeface="+mn-ea"/>
              </a:rPr>
              <a:t>）</a:t>
            </a:r>
            <a:r>
              <a:rPr lang="ja-JP" altLang="en-US" sz="1050" dirty="0">
                <a:latin typeface="+mn-ea"/>
                <a:ea typeface="+mn-ea"/>
              </a:rPr>
              <a:t>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・未受診者対応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人（　 　）分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r>
              <a:rPr lang="ja-JP" altLang="en-US" sz="1050" dirty="0">
                <a:latin typeface="+mn-ea"/>
                <a:ea typeface="+mn-ea"/>
              </a:rPr>
              <a:t>　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・精度管理　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 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カ月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・報告、データ入力等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カ月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・その他　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3110" name="グループ化 222"/>
          <p:cNvGrpSpPr>
            <a:grpSpLocks/>
          </p:cNvGrpSpPr>
          <p:nvPr/>
        </p:nvGrpSpPr>
        <p:grpSpPr bwMode="auto">
          <a:xfrm>
            <a:off x="3305175" y="4060825"/>
            <a:ext cx="2879725" cy="1223963"/>
            <a:chOff x="3376464" y="3864496"/>
            <a:chExt cx="2880320" cy="1224136"/>
          </a:xfrm>
        </p:grpSpPr>
        <p:grpSp>
          <p:nvGrpSpPr>
            <p:cNvPr id="3161" name="グループ化 153"/>
            <p:cNvGrpSpPr>
              <a:grpSpLocks/>
            </p:cNvGrpSpPr>
            <p:nvPr/>
          </p:nvGrpSpPr>
          <p:grpSpPr bwMode="auto">
            <a:xfrm>
              <a:off x="3448472" y="3864497"/>
              <a:ext cx="2808312" cy="1224135"/>
              <a:chOff x="418867" y="6600800"/>
              <a:chExt cx="2325859" cy="2369513"/>
            </a:xfrm>
          </p:grpSpPr>
          <p:sp>
            <p:nvSpPr>
              <p:cNvPr id="226" name="正方形/長方形 225"/>
              <p:cNvSpPr/>
              <p:nvPr/>
            </p:nvSpPr>
            <p:spPr>
              <a:xfrm>
                <a:off x="423667" y="6600798"/>
                <a:ext cx="2321059" cy="2369515"/>
              </a:xfrm>
              <a:prstGeom prst="rect">
                <a:avLst/>
              </a:prstGeom>
              <a:solidFill>
                <a:srgbClr val="FFFFCC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  <p:sp>
            <p:nvSpPr>
              <p:cNvPr id="227" name="正方形/長方形 226"/>
              <p:cNvSpPr/>
              <p:nvPr/>
            </p:nvSpPr>
            <p:spPr>
              <a:xfrm>
                <a:off x="418407" y="7144773"/>
                <a:ext cx="2257936" cy="1687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・委託に関する連絡・調整 （　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・委託業者のﾓﾆﾀﾘﾝｸﾞ　　　（　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・委託業者の評価         　（ 　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+mn-ea"/>
                  </a:rPr>
                  <a:t> 　　　　　　　       　　　 　 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（ 　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・</a:t>
                </a:r>
                <a:r>
                  <a:rPr lang="ja-JP" altLang="en-US" sz="1050" u="sng" dirty="0">
                    <a:solidFill>
                      <a:schemeClr val="tx1"/>
                    </a:solidFill>
                    <a:latin typeface="+mn-ea"/>
                  </a:rPr>
                  <a:t>　　　　　       　　　　　　   </a:t>
                </a: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（　 　）時間</a:t>
                </a:r>
                <a:endParaRPr lang="en-US" altLang="ja-JP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endParaRPr lang="ja-JP" altLang="en-US" sz="105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050" dirty="0">
                    <a:solidFill>
                      <a:schemeClr val="tx1"/>
                    </a:solidFill>
                    <a:latin typeface="+mn-ea"/>
                  </a:rPr>
                  <a:t>　　　　　　　　 　 　</a:t>
                </a:r>
                <a:endParaRPr lang="ja-JP" altLang="en-US" sz="105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sp>
          <p:nvSpPr>
            <p:cNvPr id="225" name="正方形/長方形 224"/>
            <p:cNvSpPr/>
            <p:nvPr/>
          </p:nvSpPr>
          <p:spPr>
            <a:xfrm>
              <a:off x="3376464" y="3864496"/>
              <a:ext cx="2880320" cy="2873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50000"/>
                </a:lnSpc>
                <a:defRPr/>
              </a:pPr>
              <a:r>
                <a:rPr lang="ja-JP" altLang="en-US" sz="1100" b="1" dirty="0">
                  <a:solidFill>
                    <a:schemeClr val="tx1"/>
                  </a:solidFill>
                </a:rPr>
                <a:t>（左記、がん検診において委託に関する業務）</a:t>
              </a:r>
              <a:endParaRPr lang="ja-JP" altLang="en-US" sz="11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29" name="テキスト ボックス 228"/>
          <p:cNvSpPr txBox="1"/>
          <p:nvPr/>
        </p:nvSpPr>
        <p:spPr>
          <a:xfrm>
            <a:off x="279400" y="6578600"/>
            <a:ext cx="3168650" cy="1870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　 　　　年間（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・受診勧奨　 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 　</a:t>
            </a:r>
            <a:r>
              <a:rPr lang="ja-JP" altLang="en-US" sz="1050" dirty="0">
                <a:latin typeface="+mn-ea"/>
                <a:ea typeface="+mn-ea"/>
              </a:rPr>
              <a:t>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 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・健診当日の運営</a:t>
            </a:r>
            <a:r>
              <a:rPr lang="ja-JP" altLang="en-US" sz="800" dirty="0">
                <a:latin typeface="+mn-ea"/>
                <a:ea typeface="+mn-ea"/>
              </a:rPr>
              <a:t>（準備片付、カンファレンス、実施記録含む）　</a:t>
            </a:r>
            <a:endParaRPr lang="en-US" altLang="ja-JP" sz="8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 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　　</a:t>
            </a:r>
            <a:r>
              <a:rPr lang="ja-JP" altLang="en-US" sz="1050" dirty="0">
                <a:solidFill>
                  <a:schemeClr val="accent2"/>
                </a:solidFill>
                <a:latin typeface="+mn-ea"/>
                <a:ea typeface="+mn-ea"/>
              </a:rPr>
              <a:t>）</a:t>
            </a:r>
            <a:r>
              <a:rPr lang="ja-JP" altLang="en-US" sz="1050" dirty="0">
                <a:latin typeface="+mn-ea"/>
                <a:ea typeface="+mn-ea"/>
              </a:rPr>
              <a:t>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r>
              <a:rPr lang="ja-JP" altLang="en-US" sz="1050" dirty="0">
                <a:latin typeface="+mn-ea"/>
                <a:ea typeface="+mn-ea"/>
              </a:rPr>
              <a:t>　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・結果説明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 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 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・検診後のフォロー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回（　　</a:t>
            </a:r>
            <a:r>
              <a:rPr lang="ja-JP" altLang="en-US" sz="1050" dirty="0">
                <a:solidFill>
                  <a:schemeClr val="accent2"/>
                </a:solidFill>
                <a:latin typeface="+mn-ea"/>
                <a:ea typeface="+mn-ea"/>
              </a:rPr>
              <a:t>）</a:t>
            </a:r>
            <a:r>
              <a:rPr lang="ja-JP" altLang="en-US" sz="1050" dirty="0">
                <a:latin typeface="+mn-ea"/>
                <a:ea typeface="+mn-ea"/>
              </a:rPr>
              <a:t>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・未受診者対応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人（　 　）分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 　）回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r>
              <a:rPr lang="ja-JP" altLang="en-US" sz="1050" dirty="0">
                <a:latin typeface="+mn-ea"/>
                <a:ea typeface="+mn-ea"/>
              </a:rPr>
              <a:t>　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・精度管理　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 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カ月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・報告、データ入力等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月（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カ月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・その他　</a:t>
            </a:r>
            <a:endParaRPr lang="ja-JP" altLang="en-US" sz="1050" dirty="0">
              <a:latin typeface="+mn-ea"/>
              <a:ea typeface="+mn-ea"/>
            </a:endParaRPr>
          </a:p>
        </p:txBody>
      </p:sp>
      <p:sp>
        <p:nvSpPr>
          <p:cNvPr id="236" name="テキスト ボックス 235"/>
          <p:cNvSpPr txBox="1"/>
          <p:nvPr/>
        </p:nvSpPr>
        <p:spPr>
          <a:xfrm>
            <a:off x="3592513" y="6169025"/>
            <a:ext cx="2592387" cy="554038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○同時実施：　無　・  有  （　　　　　　　　　　　）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</a:t>
            </a:r>
            <a:endParaRPr lang="en-US" altLang="ja-JP" sz="100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sp>
        <p:nvSpPr>
          <p:cNvPr id="131" name="Line 87"/>
          <p:cNvSpPr>
            <a:spLocks noChangeShapeType="1"/>
          </p:cNvSpPr>
          <p:nvPr/>
        </p:nvSpPr>
        <p:spPr bwMode="auto">
          <a:xfrm>
            <a:off x="11080750" y="839788"/>
            <a:ext cx="0" cy="2159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grpSp>
        <p:nvGrpSpPr>
          <p:cNvPr id="3114" name="グループ化 134"/>
          <p:cNvGrpSpPr>
            <a:grpSpLocks/>
          </p:cNvGrpSpPr>
          <p:nvPr/>
        </p:nvGrpSpPr>
        <p:grpSpPr bwMode="auto">
          <a:xfrm>
            <a:off x="352425" y="3071813"/>
            <a:ext cx="3168650" cy="504825"/>
            <a:chOff x="424136" y="840160"/>
            <a:chExt cx="3168352" cy="504056"/>
          </a:xfrm>
        </p:grpSpPr>
        <p:grpSp>
          <p:nvGrpSpPr>
            <p:cNvPr id="3157" name="グループ化 74"/>
            <p:cNvGrpSpPr>
              <a:grpSpLocks/>
            </p:cNvGrpSpPr>
            <p:nvPr/>
          </p:nvGrpSpPr>
          <p:grpSpPr bwMode="auto">
            <a:xfrm>
              <a:off x="424136" y="840160"/>
              <a:ext cx="3168352" cy="504056"/>
              <a:chOff x="424136" y="840160"/>
              <a:chExt cx="2376264" cy="504056"/>
            </a:xfrm>
          </p:grpSpPr>
          <p:sp>
            <p:nvSpPr>
              <p:cNvPr id="138" name="AutoShape 124"/>
              <p:cNvSpPr>
                <a:spLocks noChangeArrowheads="1"/>
              </p:cNvSpPr>
              <p:nvPr/>
            </p:nvSpPr>
            <p:spPr bwMode="auto">
              <a:xfrm>
                <a:off x="424136" y="840160"/>
                <a:ext cx="2376264" cy="504056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r>
                  <a:rPr lang="ja-JP" altLang="en-US" sz="1100" b="1" u="sng" dirty="0">
                    <a:latin typeface="+mn-ea"/>
                    <a:ea typeface="+mn-ea"/>
                  </a:rPr>
                  <a:t>　　　　　　</a:t>
                </a:r>
                <a:r>
                  <a:rPr lang="ja-JP" altLang="en-US" sz="1100" b="1" dirty="0">
                    <a:latin typeface="+mn-ea"/>
                    <a:ea typeface="+mn-ea"/>
                  </a:rPr>
                  <a:t>がん検診　 　　　　　　　時間           </a:t>
                </a:r>
                <a:endParaRPr lang="ja-JP" altLang="en-US" sz="1100" b="1" dirty="0">
                  <a:latin typeface="+mn-ea"/>
                  <a:ea typeface="+mn-ea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450358" y="911488"/>
                <a:ext cx="475015" cy="361399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</p:grpSp>
        <p:sp>
          <p:nvSpPr>
            <p:cNvPr id="137" name="正方形/長方形 136"/>
            <p:cNvSpPr/>
            <p:nvPr/>
          </p:nvSpPr>
          <p:spPr>
            <a:xfrm>
              <a:off x="2728969" y="984402"/>
              <a:ext cx="863519" cy="288485"/>
            </a:xfrm>
            <a:prstGeom prst="rect">
              <a:avLst/>
            </a:prstGeom>
            <a:noFill/>
            <a:ln w="1270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ja-JP" sz="900" dirty="0">
                  <a:solidFill>
                    <a:srgbClr val="FF0000"/>
                  </a:solidFill>
                </a:rPr>
                <a:t>(</a:t>
              </a:r>
              <a:r>
                <a:rPr lang="ja-JP" altLang="en-US" sz="900" dirty="0">
                  <a:solidFill>
                    <a:srgbClr val="FF0000"/>
                  </a:solidFill>
                </a:rPr>
                <a:t>直営</a:t>
              </a:r>
              <a:r>
                <a:rPr lang="en-US" altLang="ja-JP" sz="900" dirty="0">
                  <a:solidFill>
                    <a:srgbClr val="FF0000"/>
                  </a:solidFill>
                </a:rPr>
                <a:t>or</a:t>
              </a:r>
              <a:r>
                <a:rPr lang="ja-JP" altLang="en-US" sz="900" dirty="0">
                  <a:solidFill>
                    <a:srgbClr val="FF0000"/>
                  </a:solidFill>
                </a:rPr>
                <a:t>委託</a:t>
              </a:r>
              <a:r>
                <a:rPr lang="en-US" altLang="ja-JP" sz="900" dirty="0">
                  <a:solidFill>
                    <a:srgbClr val="FF0000"/>
                  </a:solidFill>
                </a:rPr>
                <a:t>)</a:t>
              </a:r>
              <a:endParaRPr lang="en-US" altLang="ja-JP" sz="9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41" name="Line 88"/>
          <p:cNvSpPr>
            <a:spLocks noChangeShapeType="1"/>
          </p:cNvSpPr>
          <p:nvPr/>
        </p:nvSpPr>
        <p:spPr bwMode="auto">
          <a:xfrm flipV="1">
            <a:off x="9713913" y="3937000"/>
            <a:ext cx="2303462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rgbClr val="DADADA"/>
            </a:outerShdw>
          </a:effectLst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grpSp>
        <p:nvGrpSpPr>
          <p:cNvPr id="3116" name="グループ化 144"/>
          <p:cNvGrpSpPr>
            <a:grpSpLocks/>
          </p:cNvGrpSpPr>
          <p:nvPr/>
        </p:nvGrpSpPr>
        <p:grpSpPr bwMode="auto">
          <a:xfrm>
            <a:off x="9496425" y="3000375"/>
            <a:ext cx="3168650" cy="647700"/>
            <a:chOff x="195020" y="120080"/>
            <a:chExt cx="2592288" cy="648072"/>
          </a:xfrm>
        </p:grpSpPr>
        <p:sp>
          <p:nvSpPr>
            <p:cNvPr id="3155" name="AutoShape 121"/>
            <p:cNvSpPr>
              <a:spLocks noChangeAspect="1" noChangeArrowheads="1"/>
            </p:cNvSpPr>
            <p:nvPr/>
          </p:nvSpPr>
          <p:spPr bwMode="auto">
            <a:xfrm>
              <a:off x="195020" y="120080"/>
              <a:ext cx="2592288" cy="648072"/>
            </a:xfrm>
            <a:prstGeom prst="roundRect">
              <a:avLst>
                <a:gd name="adj" fmla="val 50000"/>
              </a:avLst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22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28016" tIns="64008" rIns="128016" bIns="64008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 sz="1200" b="1"/>
                <a:t>地区組織活動 　　　    　　　　時間</a:t>
              </a:r>
              <a:endParaRPr lang="ja-JP" altLang="en-US" sz="1200"/>
            </a:p>
          </p:txBody>
        </p:sp>
        <p:sp>
          <p:nvSpPr>
            <p:cNvPr id="153" name="正方形/長方形 152"/>
            <p:cNvSpPr/>
            <p:nvPr/>
          </p:nvSpPr>
          <p:spPr>
            <a:xfrm>
              <a:off x="1196350" y="264626"/>
              <a:ext cx="589629" cy="3589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grpSp>
        <p:nvGrpSpPr>
          <p:cNvPr id="3117" name="グループ化 154"/>
          <p:cNvGrpSpPr>
            <a:grpSpLocks/>
          </p:cNvGrpSpPr>
          <p:nvPr/>
        </p:nvGrpSpPr>
        <p:grpSpPr bwMode="auto">
          <a:xfrm>
            <a:off x="9785350" y="3721100"/>
            <a:ext cx="3016250" cy="503238"/>
            <a:chOff x="6976864" y="3864496"/>
            <a:chExt cx="3016424" cy="504056"/>
          </a:xfrm>
        </p:grpSpPr>
        <p:sp>
          <p:nvSpPr>
            <p:cNvPr id="159" name="AutoShape 124"/>
            <p:cNvSpPr>
              <a:spLocks noChangeArrowheads="1"/>
            </p:cNvSpPr>
            <p:nvPr/>
          </p:nvSpPr>
          <p:spPr bwMode="auto">
            <a:xfrm>
              <a:off x="6976864" y="3864496"/>
              <a:ext cx="3016424" cy="504056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健康推進員等の</a:t>
              </a:r>
              <a:endParaRPr lang="en-US" altLang="ja-JP" sz="1100" b="1" dirty="0">
                <a:latin typeface="+mn-ea"/>
                <a:ea typeface="+mn-ea"/>
              </a:endParaRPr>
            </a:p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育成・活動支援                   時間          </a:t>
              </a:r>
              <a:endParaRPr lang="ja-JP" altLang="en-US" sz="1100" b="1" dirty="0">
                <a:latin typeface="+mn-ea"/>
                <a:ea typeface="+mn-ea"/>
              </a:endParaRPr>
            </a:p>
          </p:txBody>
        </p:sp>
        <p:sp>
          <p:nvSpPr>
            <p:cNvPr id="163" name="正方形/長方形 162"/>
            <p:cNvSpPr/>
            <p:nvPr/>
          </p:nvSpPr>
          <p:spPr>
            <a:xfrm>
              <a:off x="8200898" y="3936050"/>
              <a:ext cx="647737" cy="3609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165" name="テキスト ボックス 164"/>
          <p:cNvSpPr txBox="1"/>
          <p:nvPr/>
        </p:nvSpPr>
        <p:spPr>
          <a:xfrm>
            <a:off x="9713913" y="1847850"/>
            <a:ext cx="3095625" cy="1062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・企画・立案　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回あたり（　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10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　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・参加勧奨　年間（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30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　１か月あたり（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4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・健康相談当日の運営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　　　</a:t>
            </a:r>
            <a:r>
              <a:rPr lang="en-US" altLang="ja-JP" sz="1050" dirty="0">
                <a:latin typeface="+mn-ea"/>
                <a:ea typeface="ＭＳ Ｐゴシック" charset="-128"/>
              </a:rPr>
              <a:t>1</a:t>
            </a:r>
            <a:r>
              <a:rPr lang="ja-JP" altLang="en-US" sz="1050" dirty="0">
                <a:latin typeface="+mn-ea"/>
                <a:ea typeface="ＭＳ Ｐゴシック" charset="-128"/>
              </a:rPr>
              <a:t>回あたり（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時間</a:t>
            </a:r>
            <a:r>
              <a:rPr lang="ja-JP" altLang="en-US" sz="1050" dirty="0">
                <a:latin typeface="+mn-ea"/>
                <a:ea typeface="ＭＳ Ｐゴシック" charset="-128"/>
              </a:rPr>
              <a:t>）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年（　　）回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・事後フォロー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　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endParaRPr lang="ja-JP" altLang="en-US" sz="1050" dirty="0">
              <a:latin typeface="+mn-ea"/>
              <a:ea typeface="+mn-ea"/>
            </a:endParaRPr>
          </a:p>
        </p:txBody>
      </p:sp>
      <p:sp>
        <p:nvSpPr>
          <p:cNvPr id="166" name="テキスト ボックス 165"/>
          <p:cNvSpPr txBox="1"/>
          <p:nvPr/>
        </p:nvSpPr>
        <p:spPr>
          <a:xfrm>
            <a:off x="9713913" y="4470400"/>
            <a:ext cx="3095625" cy="900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・企画・立案　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回あたり（　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3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　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・参加勧奨　年間（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25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　　１月（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+mn-ea"/>
              </a:rPr>
              <a:t>6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+mn-ea"/>
              </a:rPr>
              <a:t>時間</a:t>
            </a:r>
            <a:r>
              <a:rPr lang="ja-JP" altLang="en-US" sz="1050" dirty="0">
                <a:latin typeface="+mn-ea"/>
                <a:ea typeface="+mn-ea"/>
              </a:rPr>
              <a:t>）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・当日の運営　</a:t>
            </a:r>
            <a:r>
              <a:rPr lang="en-US" altLang="ja-JP" sz="1050" dirty="0">
                <a:latin typeface="+mn-ea"/>
                <a:ea typeface="ＭＳ Ｐゴシック" charset="-128"/>
              </a:rPr>
              <a:t>1</a:t>
            </a:r>
            <a:r>
              <a:rPr lang="ja-JP" altLang="en-US" sz="1050" dirty="0">
                <a:latin typeface="+mn-ea"/>
                <a:ea typeface="ＭＳ Ｐゴシック" charset="-128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約</a:t>
            </a:r>
            <a:r>
              <a:rPr lang="en-US" altLang="ja-JP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7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時間</a:t>
            </a:r>
            <a:r>
              <a:rPr lang="ja-JP" altLang="en-US" sz="1050" dirty="0">
                <a:latin typeface="+mn-ea"/>
                <a:ea typeface="ＭＳ Ｐゴシック" charset="-128"/>
              </a:rPr>
              <a:t>）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年（　　）回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・事後フォロー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　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3120" name="グループ化 170"/>
          <p:cNvGrpSpPr>
            <a:grpSpLocks/>
          </p:cNvGrpSpPr>
          <p:nvPr/>
        </p:nvGrpSpPr>
        <p:grpSpPr bwMode="auto">
          <a:xfrm>
            <a:off x="9785350" y="5521325"/>
            <a:ext cx="3016250" cy="503238"/>
            <a:chOff x="6976864" y="3792488"/>
            <a:chExt cx="2808312" cy="504056"/>
          </a:xfrm>
        </p:grpSpPr>
        <p:sp>
          <p:nvSpPr>
            <p:cNvPr id="176" name="AutoShape 124"/>
            <p:cNvSpPr>
              <a:spLocks noChangeArrowheads="1"/>
            </p:cNvSpPr>
            <p:nvPr/>
          </p:nvSpPr>
          <p:spPr bwMode="auto">
            <a:xfrm>
              <a:off x="6976864" y="3792488"/>
              <a:ext cx="2808312" cy="504056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その他の</a:t>
              </a:r>
              <a:endParaRPr lang="en-US" altLang="ja-JP" sz="1100" b="1" dirty="0">
                <a:latin typeface="+mn-ea"/>
                <a:ea typeface="+mn-ea"/>
              </a:endParaRPr>
            </a:p>
            <a:p>
              <a:pPr>
                <a:defRPr/>
              </a:pPr>
              <a:r>
                <a:rPr lang="ja-JP" altLang="en-US" sz="1100" b="1" dirty="0">
                  <a:latin typeface="+mn-ea"/>
                  <a:ea typeface="+mn-ea"/>
                </a:rPr>
                <a:t>地区活動　　　　　                 時間          </a:t>
              </a:r>
              <a:endParaRPr lang="ja-JP" altLang="en-US" sz="1100" b="1" dirty="0">
                <a:latin typeface="+mn-ea"/>
                <a:ea typeface="+mn-ea"/>
              </a:endParaRPr>
            </a:p>
          </p:txBody>
        </p:sp>
        <p:sp>
          <p:nvSpPr>
            <p:cNvPr id="177" name="正方形/長方形 176"/>
            <p:cNvSpPr/>
            <p:nvPr/>
          </p:nvSpPr>
          <p:spPr>
            <a:xfrm>
              <a:off x="8049935" y="3937186"/>
              <a:ext cx="647390" cy="35935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178" name="テキスト ボックス 177"/>
          <p:cNvSpPr txBox="1"/>
          <p:nvPr/>
        </p:nvSpPr>
        <p:spPr>
          <a:xfrm>
            <a:off x="9785350" y="6402388"/>
            <a:ext cx="3095625" cy="901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・企画・立案　　　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回あたり（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・参加勧奨　年間（　　）時間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・連絡・調整　１か月あたり（　　）時間</a:t>
            </a:r>
            <a:r>
              <a:rPr lang="en-US" altLang="ja-JP" sz="1050" dirty="0">
                <a:latin typeface="+mn-ea"/>
                <a:ea typeface="+mn-ea"/>
              </a:rPr>
              <a:t>×12</a:t>
            </a:r>
            <a:r>
              <a:rPr lang="ja-JP" altLang="en-US" sz="1050" dirty="0">
                <a:latin typeface="+mn-ea"/>
                <a:ea typeface="+mn-ea"/>
              </a:rPr>
              <a:t>か月＝</a:t>
            </a:r>
            <a:endParaRPr lang="en-US" altLang="ja-JP" sz="1050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・当日の運営　　</a:t>
            </a:r>
            <a:r>
              <a:rPr lang="en-US" altLang="ja-JP" sz="1050" dirty="0">
                <a:latin typeface="+mn-ea"/>
                <a:ea typeface="ＭＳ Ｐゴシック" charset="-128"/>
              </a:rPr>
              <a:t>1</a:t>
            </a:r>
            <a:r>
              <a:rPr lang="ja-JP" altLang="en-US" sz="1050" dirty="0">
                <a:latin typeface="+mn-ea"/>
                <a:ea typeface="ＭＳ Ｐゴシック" charset="-128"/>
              </a:rPr>
              <a:t>回（</a:t>
            </a:r>
            <a:r>
              <a:rPr lang="ja-JP" altLang="en-US" sz="1050" dirty="0">
                <a:solidFill>
                  <a:schemeClr val="accent6"/>
                </a:solidFill>
                <a:latin typeface="+mn-ea"/>
                <a:ea typeface="ＭＳ Ｐゴシック" charset="-128"/>
              </a:rPr>
              <a:t>　　</a:t>
            </a:r>
            <a:r>
              <a:rPr lang="ja-JP" altLang="en-US" sz="1050" dirty="0">
                <a:latin typeface="+mn-ea"/>
                <a:ea typeface="ＭＳ Ｐゴシック" charset="-128"/>
              </a:rPr>
              <a:t>）時間</a:t>
            </a:r>
            <a:r>
              <a:rPr lang="en-US" altLang="ja-JP" sz="1050" dirty="0">
                <a:latin typeface="+mn-ea"/>
                <a:ea typeface="ＭＳ Ｐゴシック" charset="-128"/>
              </a:rPr>
              <a:t>×</a:t>
            </a:r>
            <a:r>
              <a:rPr lang="ja-JP" altLang="en-US" sz="1050" dirty="0">
                <a:latin typeface="+mn-ea"/>
                <a:ea typeface="ＭＳ Ｐゴシック" charset="-128"/>
              </a:rPr>
              <a:t>年（　　）回</a:t>
            </a:r>
            <a:r>
              <a:rPr lang="en-US" altLang="ja-JP" sz="1050" dirty="0">
                <a:latin typeface="+mn-ea"/>
                <a:ea typeface="ＭＳ Ｐゴシック" charset="-128"/>
              </a:rPr>
              <a:t>=</a:t>
            </a:r>
          </a:p>
          <a:p>
            <a:pPr>
              <a:defRPr/>
            </a:pPr>
            <a:r>
              <a:rPr lang="ja-JP" altLang="en-US" sz="1050" dirty="0">
                <a:latin typeface="+mn-ea"/>
                <a:ea typeface="+mn-ea"/>
              </a:rPr>
              <a:t>・事後フォロー　 </a:t>
            </a:r>
            <a:r>
              <a:rPr lang="en-US" altLang="ja-JP" sz="1050" dirty="0">
                <a:latin typeface="+mn-ea"/>
                <a:ea typeface="+mn-ea"/>
              </a:rPr>
              <a:t>1</a:t>
            </a:r>
            <a:r>
              <a:rPr lang="ja-JP" altLang="en-US" sz="1050" dirty="0">
                <a:latin typeface="+mn-ea"/>
                <a:ea typeface="+mn-ea"/>
              </a:rPr>
              <a:t>件（　　　）時間</a:t>
            </a:r>
            <a:r>
              <a:rPr lang="en-US" altLang="ja-JP" sz="1050" dirty="0">
                <a:latin typeface="+mn-ea"/>
                <a:ea typeface="+mn-ea"/>
              </a:rPr>
              <a:t>×</a:t>
            </a:r>
            <a:r>
              <a:rPr lang="ja-JP" altLang="en-US" sz="1050" dirty="0">
                <a:latin typeface="+mn-ea"/>
                <a:ea typeface="+mn-ea"/>
              </a:rPr>
              <a:t>年（　　）件</a:t>
            </a:r>
            <a:r>
              <a:rPr lang="en-US" altLang="ja-JP" sz="1050" dirty="0">
                <a:latin typeface="+mn-ea"/>
                <a:ea typeface="+mn-ea"/>
              </a:rPr>
              <a:t>=</a:t>
            </a:r>
            <a:endParaRPr lang="ja-JP" altLang="en-US" sz="1050" dirty="0">
              <a:latin typeface="+mn-ea"/>
              <a:ea typeface="+mn-ea"/>
            </a:endParaRPr>
          </a:p>
        </p:txBody>
      </p:sp>
      <p:grpSp>
        <p:nvGrpSpPr>
          <p:cNvPr id="3122" name="グループ化 178"/>
          <p:cNvGrpSpPr>
            <a:grpSpLocks/>
          </p:cNvGrpSpPr>
          <p:nvPr/>
        </p:nvGrpSpPr>
        <p:grpSpPr bwMode="auto">
          <a:xfrm>
            <a:off x="9496425" y="912813"/>
            <a:ext cx="3097213" cy="647700"/>
            <a:chOff x="75818" y="120080"/>
            <a:chExt cx="2592288" cy="648072"/>
          </a:xfrm>
        </p:grpSpPr>
        <p:sp>
          <p:nvSpPr>
            <p:cNvPr id="3149" name="AutoShape 121"/>
            <p:cNvSpPr>
              <a:spLocks noChangeAspect="1" noChangeArrowheads="1"/>
            </p:cNvSpPr>
            <p:nvPr/>
          </p:nvSpPr>
          <p:spPr bwMode="auto">
            <a:xfrm>
              <a:off x="75818" y="120080"/>
              <a:ext cx="2592288" cy="648072"/>
            </a:xfrm>
            <a:prstGeom prst="roundRect">
              <a:avLst>
                <a:gd name="adj" fmla="val 50000"/>
              </a:avLst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22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128016" tIns="64008" rIns="128016" bIns="64008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 sz="1200" b="1"/>
                <a:t>　健康相談  　　　　　　　　時間</a:t>
              </a:r>
              <a:endParaRPr lang="ja-JP" altLang="en-US" sz="1200"/>
            </a:p>
          </p:txBody>
        </p:sp>
        <p:sp>
          <p:nvSpPr>
            <p:cNvPr id="181" name="正方形/長方形 180"/>
            <p:cNvSpPr/>
            <p:nvPr/>
          </p:nvSpPr>
          <p:spPr>
            <a:xfrm>
              <a:off x="980661" y="264625"/>
              <a:ext cx="542108" cy="3589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grpSp>
        <p:nvGrpSpPr>
          <p:cNvPr id="3123" name="グループ化 183"/>
          <p:cNvGrpSpPr>
            <a:grpSpLocks/>
          </p:cNvGrpSpPr>
          <p:nvPr/>
        </p:nvGrpSpPr>
        <p:grpSpPr bwMode="auto">
          <a:xfrm>
            <a:off x="352425" y="6146800"/>
            <a:ext cx="3168650" cy="503238"/>
            <a:chOff x="424136" y="840160"/>
            <a:chExt cx="3168352" cy="504056"/>
          </a:xfrm>
        </p:grpSpPr>
        <p:grpSp>
          <p:nvGrpSpPr>
            <p:cNvPr id="3145" name="グループ化 74"/>
            <p:cNvGrpSpPr>
              <a:grpSpLocks/>
            </p:cNvGrpSpPr>
            <p:nvPr/>
          </p:nvGrpSpPr>
          <p:grpSpPr bwMode="auto">
            <a:xfrm>
              <a:off x="424136" y="840160"/>
              <a:ext cx="3168352" cy="504056"/>
              <a:chOff x="424136" y="840160"/>
              <a:chExt cx="2376264" cy="504056"/>
            </a:xfrm>
          </p:grpSpPr>
          <p:sp>
            <p:nvSpPr>
              <p:cNvPr id="191" name="AutoShape 124"/>
              <p:cNvSpPr>
                <a:spLocks noChangeArrowheads="1"/>
              </p:cNvSpPr>
              <p:nvPr/>
            </p:nvSpPr>
            <p:spPr bwMode="auto">
              <a:xfrm>
                <a:off x="424136" y="840160"/>
                <a:ext cx="2376264" cy="504056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r>
                  <a:rPr lang="ja-JP" altLang="en-US" sz="1100" b="1" u="sng" dirty="0">
                    <a:latin typeface="+mn-ea"/>
                    <a:ea typeface="+mn-ea"/>
                  </a:rPr>
                  <a:t>　　　　　　　　　　　　</a:t>
                </a:r>
                <a:r>
                  <a:rPr lang="ja-JP" altLang="en-US" sz="1100" b="1" dirty="0">
                    <a:latin typeface="+mn-ea"/>
                    <a:ea typeface="+mn-ea"/>
                  </a:rPr>
                  <a:t>　 　　　　　　　時間           </a:t>
                </a:r>
                <a:endParaRPr lang="ja-JP" altLang="en-US" sz="1100" b="1" dirty="0">
                  <a:latin typeface="+mn-ea"/>
                  <a:ea typeface="+mn-ea"/>
                </a:endParaRPr>
              </a:p>
            </p:txBody>
          </p:sp>
          <p:sp>
            <p:nvSpPr>
              <p:cNvPr id="192" name="正方形/長方形 191"/>
              <p:cNvSpPr/>
              <p:nvPr/>
            </p:nvSpPr>
            <p:spPr>
              <a:xfrm>
                <a:off x="1450358" y="911714"/>
                <a:ext cx="475015" cy="36094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</p:grpSp>
        <p:sp>
          <p:nvSpPr>
            <p:cNvPr id="186" name="正方形/長方形 185"/>
            <p:cNvSpPr/>
            <p:nvPr/>
          </p:nvSpPr>
          <p:spPr>
            <a:xfrm>
              <a:off x="2728969" y="984858"/>
              <a:ext cx="863519" cy="287804"/>
            </a:xfrm>
            <a:prstGeom prst="rect">
              <a:avLst/>
            </a:prstGeom>
            <a:noFill/>
            <a:ln w="1270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ja-JP" sz="900" dirty="0">
                  <a:solidFill>
                    <a:srgbClr val="FF0000"/>
                  </a:solidFill>
                </a:rPr>
                <a:t>(</a:t>
              </a:r>
              <a:r>
                <a:rPr lang="ja-JP" altLang="en-US" sz="900" dirty="0">
                  <a:solidFill>
                    <a:srgbClr val="FF0000"/>
                  </a:solidFill>
                </a:rPr>
                <a:t>直営</a:t>
              </a:r>
              <a:r>
                <a:rPr lang="en-US" altLang="ja-JP" sz="900" dirty="0">
                  <a:solidFill>
                    <a:srgbClr val="FF0000"/>
                  </a:solidFill>
                </a:rPr>
                <a:t>or</a:t>
              </a:r>
              <a:r>
                <a:rPr lang="ja-JP" altLang="en-US" sz="900" dirty="0">
                  <a:solidFill>
                    <a:srgbClr val="FF0000"/>
                  </a:solidFill>
                </a:rPr>
                <a:t>委託</a:t>
              </a:r>
              <a:r>
                <a:rPr lang="en-US" altLang="ja-JP" sz="900" dirty="0">
                  <a:solidFill>
                    <a:srgbClr val="FF0000"/>
                  </a:solidFill>
                </a:rPr>
                <a:t>)</a:t>
              </a:r>
              <a:endParaRPr lang="en-US" altLang="ja-JP" sz="9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93" name="正方形/長方形 192"/>
          <p:cNvSpPr/>
          <p:nvPr/>
        </p:nvSpPr>
        <p:spPr>
          <a:xfrm>
            <a:off x="11585575" y="1055688"/>
            <a:ext cx="863600" cy="288925"/>
          </a:xfrm>
          <a:prstGeom prst="rect">
            <a:avLst/>
          </a:prstGeom>
          <a:noFill/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rgbClr val="FF0000"/>
                </a:solidFill>
              </a:rPr>
              <a:t>(</a:t>
            </a:r>
            <a:r>
              <a:rPr lang="ja-JP" altLang="en-US" sz="900" dirty="0">
                <a:solidFill>
                  <a:srgbClr val="FF0000"/>
                </a:solidFill>
              </a:rPr>
              <a:t>直営</a:t>
            </a:r>
            <a:r>
              <a:rPr lang="en-US" altLang="ja-JP" sz="900" dirty="0">
                <a:solidFill>
                  <a:srgbClr val="FF0000"/>
                </a:solidFill>
              </a:rPr>
              <a:t>or</a:t>
            </a:r>
            <a:r>
              <a:rPr lang="ja-JP" altLang="en-US" sz="900" dirty="0">
                <a:solidFill>
                  <a:srgbClr val="FF0000"/>
                </a:solidFill>
              </a:rPr>
              <a:t>委託</a:t>
            </a:r>
            <a:r>
              <a:rPr lang="en-US" altLang="ja-JP" sz="900" dirty="0">
                <a:solidFill>
                  <a:srgbClr val="FF0000"/>
                </a:solidFill>
              </a:rPr>
              <a:t>)</a:t>
            </a:r>
            <a:endParaRPr lang="en-US" altLang="ja-JP" sz="900" dirty="0">
              <a:solidFill>
                <a:srgbClr val="FF0000"/>
              </a:solidFill>
            </a:endParaRPr>
          </a:p>
        </p:txBody>
      </p:sp>
      <p:sp>
        <p:nvSpPr>
          <p:cNvPr id="194" name="正方形/長方形 193"/>
          <p:cNvSpPr/>
          <p:nvPr/>
        </p:nvSpPr>
        <p:spPr>
          <a:xfrm>
            <a:off x="11657013" y="5521325"/>
            <a:ext cx="865187" cy="287338"/>
          </a:xfrm>
          <a:prstGeom prst="rect">
            <a:avLst/>
          </a:prstGeom>
          <a:noFill/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rgbClr val="FF0000"/>
                </a:solidFill>
              </a:rPr>
              <a:t>(</a:t>
            </a:r>
            <a:r>
              <a:rPr lang="ja-JP" altLang="en-US" sz="900" dirty="0">
                <a:solidFill>
                  <a:srgbClr val="FF0000"/>
                </a:solidFill>
              </a:rPr>
              <a:t>直営</a:t>
            </a:r>
            <a:r>
              <a:rPr lang="en-US" altLang="ja-JP" sz="900" dirty="0">
                <a:solidFill>
                  <a:srgbClr val="FF0000"/>
                </a:solidFill>
              </a:rPr>
              <a:t>or</a:t>
            </a:r>
            <a:r>
              <a:rPr lang="ja-JP" altLang="en-US" sz="900" dirty="0">
                <a:solidFill>
                  <a:srgbClr val="FF0000"/>
                </a:solidFill>
              </a:rPr>
              <a:t>委託</a:t>
            </a:r>
            <a:r>
              <a:rPr lang="en-US" altLang="ja-JP" sz="900" dirty="0">
                <a:solidFill>
                  <a:srgbClr val="FF0000"/>
                </a:solidFill>
              </a:rPr>
              <a:t>)</a:t>
            </a:r>
            <a:endParaRPr lang="en-US" altLang="ja-JP" sz="900" dirty="0">
              <a:solidFill>
                <a:srgbClr val="FF0000"/>
              </a:solidFill>
            </a:endParaRPr>
          </a:p>
        </p:txBody>
      </p:sp>
      <p:sp>
        <p:nvSpPr>
          <p:cNvPr id="195" name="正方形/長方形 194"/>
          <p:cNvSpPr/>
          <p:nvPr/>
        </p:nvSpPr>
        <p:spPr>
          <a:xfrm>
            <a:off x="11657013" y="3721100"/>
            <a:ext cx="865187" cy="287338"/>
          </a:xfrm>
          <a:prstGeom prst="rect">
            <a:avLst/>
          </a:prstGeom>
          <a:noFill/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rgbClr val="FF0000"/>
                </a:solidFill>
              </a:rPr>
              <a:t>(</a:t>
            </a:r>
            <a:r>
              <a:rPr lang="ja-JP" altLang="en-US" sz="900" dirty="0">
                <a:solidFill>
                  <a:srgbClr val="FF0000"/>
                </a:solidFill>
              </a:rPr>
              <a:t>直営</a:t>
            </a:r>
            <a:r>
              <a:rPr lang="en-US" altLang="ja-JP" sz="900" dirty="0">
                <a:solidFill>
                  <a:srgbClr val="FF0000"/>
                </a:solidFill>
              </a:rPr>
              <a:t>or</a:t>
            </a:r>
            <a:r>
              <a:rPr lang="ja-JP" altLang="en-US" sz="900" dirty="0">
                <a:solidFill>
                  <a:srgbClr val="FF0000"/>
                </a:solidFill>
              </a:rPr>
              <a:t>委託</a:t>
            </a:r>
            <a:r>
              <a:rPr lang="en-US" altLang="ja-JP" sz="900" dirty="0">
                <a:solidFill>
                  <a:srgbClr val="FF0000"/>
                </a:solidFill>
              </a:rPr>
              <a:t>)</a:t>
            </a:r>
            <a:endParaRPr lang="en-US" altLang="ja-JP" sz="900" dirty="0">
              <a:solidFill>
                <a:srgbClr val="FF0000"/>
              </a:solidFill>
            </a:endParaRPr>
          </a:p>
        </p:txBody>
      </p:sp>
      <p:sp>
        <p:nvSpPr>
          <p:cNvPr id="205" name="十字形 204"/>
          <p:cNvSpPr/>
          <p:nvPr/>
        </p:nvSpPr>
        <p:spPr>
          <a:xfrm>
            <a:off x="9280525" y="8040688"/>
            <a:ext cx="576263" cy="504825"/>
          </a:xfrm>
          <a:prstGeom prst="plus">
            <a:avLst>
              <a:gd name="adj" fmla="val 3601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3" name="テキスト ボックス 212"/>
          <p:cNvSpPr txBox="1"/>
          <p:nvPr/>
        </p:nvSpPr>
        <p:spPr>
          <a:xfrm>
            <a:off x="9785350" y="1631950"/>
            <a:ext cx="3016250" cy="246063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　　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sp>
        <p:nvSpPr>
          <p:cNvPr id="214" name="テキスト ボックス 213"/>
          <p:cNvSpPr txBox="1"/>
          <p:nvPr/>
        </p:nvSpPr>
        <p:spPr>
          <a:xfrm>
            <a:off x="6472238" y="2178050"/>
            <a:ext cx="3016250" cy="400050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u="sng" dirty="0">
                <a:latin typeface="+mn-ea"/>
                <a:ea typeface="+mn-ea"/>
              </a:rPr>
              <a:t>「　　　　　　　　　　　　　　　　　　　　　　　　　　　」</a:t>
            </a:r>
            <a:endParaRPr lang="en-US" altLang="ja-JP" sz="1000" u="sng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　　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sp>
        <p:nvSpPr>
          <p:cNvPr id="223" name="テキスト ボックス 222"/>
          <p:cNvSpPr txBox="1"/>
          <p:nvPr/>
        </p:nvSpPr>
        <p:spPr>
          <a:xfrm>
            <a:off x="9785350" y="4295775"/>
            <a:ext cx="3016250" cy="247650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　　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sp>
        <p:nvSpPr>
          <p:cNvPr id="224" name="テキスト ボックス 223"/>
          <p:cNvSpPr txBox="1"/>
          <p:nvPr/>
        </p:nvSpPr>
        <p:spPr>
          <a:xfrm>
            <a:off x="9785350" y="6138863"/>
            <a:ext cx="3016250" cy="246062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　　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grpSp>
        <p:nvGrpSpPr>
          <p:cNvPr id="3132" name="グループ化 131"/>
          <p:cNvGrpSpPr>
            <a:grpSpLocks/>
          </p:cNvGrpSpPr>
          <p:nvPr/>
        </p:nvGrpSpPr>
        <p:grpSpPr bwMode="auto">
          <a:xfrm>
            <a:off x="6472238" y="4840288"/>
            <a:ext cx="2952750" cy="504825"/>
            <a:chOff x="9785176" y="1704980"/>
            <a:chExt cx="2952328" cy="504056"/>
          </a:xfrm>
        </p:grpSpPr>
        <p:grpSp>
          <p:nvGrpSpPr>
            <p:cNvPr id="3141" name="グループ化 109"/>
            <p:cNvGrpSpPr>
              <a:grpSpLocks/>
            </p:cNvGrpSpPr>
            <p:nvPr/>
          </p:nvGrpSpPr>
          <p:grpSpPr bwMode="auto">
            <a:xfrm>
              <a:off x="9785176" y="1704980"/>
              <a:ext cx="2952328" cy="504056"/>
              <a:chOff x="6904856" y="3864496"/>
              <a:chExt cx="2952328" cy="504056"/>
            </a:xfrm>
          </p:grpSpPr>
          <p:sp>
            <p:nvSpPr>
              <p:cNvPr id="142" name="AutoShape 124"/>
              <p:cNvSpPr>
                <a:spLocks noChangeArrowheads="1"/>
              </p:cNvSpPr>
              <p:nvPr/>
            </p:nvSpPr>
            <p:spPr bwMode="auto">
              <a:xfrm>
                <a:off x="6904856" y="3864496"/>
                <a:ext cx="2952328" cy="504056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r>
                  <a:rPr lang="ja-JP" altLang="en-US" sz="1100" b="1" dirty="0">
                    <a:latin typeface="+mn-ea"/>
                    <a:ea typeface="+mn-ea"/>
                  </a:rPr>
                  <a:t>講演会や健康</a:t>
                </a:r>
                <a:endParaRPr lang="en-US" altLang="ja-JP" sz="1100" b="1" dirty="0">
                  <a:latin typeface="+mn-ea"/>
                  <a:ea typeface="+mn-ea"/>
                </a:endParaRPr>
              </a:p>
              <a:p>
                <a:pPr>
                  <a:defRPr/>
                </a:pPr>
                <a:r>
                  <a:rPr lang="ja-JP" altLang="en-US" sz="1100" b="1" dirty="0">
                    <a:latin typeface="+mn-ea"/>
                    <a:ea typeface="+mn-ea"/>
                  </a:rPr>
                  <a:t>まつり等の開催　　　　           時間          </a:t>
                </a:r>
                <a:endParaRPr lang="ja-JP" altLang="en-US" sz="1100" b="1" dirty="0">
                  <a:latin typeface="+mn-ea"/>
                  <a:ea typeface="+mn-ea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8128643" y="3935824"/>
                <a:ext cx="649195" cy="361399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11658158" y="1704980"/>
              <a:ext cx="863477" cy="288485"/>
            </a:xfrm>
            <a:prstGeom prst="rect">
              <a:avLst/>
            </a:prstGeom>
            <a:noFill/>
            <a:ln w="1270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ja-JP" sz="900" dirty="0">
                  <a:solidFill>
                    <a:srgbClr val="FF0000"/>
                  </a:solidFill>
                </a:rPr>
                <a:t>(</a:t>
              </a:r>
              <a:r>
                <a:rPr lang="ja-JP" altLang="en-US" sz="900" dirty="0">
                  <a:solidFill>
                    <a:srgbClr val="FF0000"/>
                  </a:solidFill>
                </a:rPr>
                <a:t>直営</a:t>
              </a:r>
              <a:r>
                <a:rPr lang="en-US" altLang="ja-JP" sz="900" dirty="0">
                  <a:solidFill>
                    <a:srgbClr val="FF0000"/>
                  </a:solidFill>
                </a:rPr>
                <a:t>or</a:t>
              </a:r>
              <a:r>
                <a:rPr lang="ja-JP" altLang="en-US" sz="900" dirty="0">
                  <a:solidFill>
                    <a:srgbClr val="FF0000"/>
                  </a:solidFill>
                </a:rPr>
                <a:t>委託</a:t>
              </a:r>
              <a:r>
                <a:rPr lang="en-US" altLang="ja-JP" sz="900" dirty="0">
                  <a:solidFill>
                    <a:srgbClr val="FF0000"/>
                  </a:solidFill>
                </a:rPr>
                <a:t>)</a:t>
              </a:r>
              <a:endParaRPr lang="en-US" altLang="ja-JP" sz="9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46" name="テキスト ボックス 145"/>
          <p:cNvSpPr txBox="1"/>
          <p:nvPr/>
        </p:nvSpPr>
        <p:spPr>
          <a:xfrm>
            <a:off x="6480175" y="3505200"/>
            <a:ext cx="3016250" cy="400050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u="sng" dirty="0">
                <a:latin typeface="+mn-ea"/>
                <a:ea typeface="+mn-ea"/>
              </a:rPr>
              <a:t>「　　　　　　　　　　　　　　　　　　　　　　　　　　　」</a:t>
            </a:r>
            <a:endParaRPr lang="en-US" altLang="ja-JP" sz="1000" u="sng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　　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grpSp>
        <p:nvGrpSpPr>
          <p:cNvPr id="3134" name="グループ化 146"/>
          <p:cNvGrpSpPr>
            <a:grpSpLocks/>
          </p:cNvGrpSpPr>
          <p:nvPr/>
        </p:nvGrpSpPr>
        <p:grpSpPr bwMode="auto">
          <a:xfrm>
            <a:off x="6472238" y="6672263"/>
            <a:ext cx="3241675" cy="504825"/>
            <a:chOff x="9785176" y="1704980"/>
            <a:chExt cx="3240360" cy="504056"/>
          </a:xfrm>
        </p:grpSpPr>
        <p:grpSp>
          <p:nvGrpSpPr>
            <p:cNvPr id="3137" name="グループ化 109"/>
            <p:cNvGrpSpPr>
              <a:grpSpLocks/>
            </p:cNvGrpSpPr>
            <p:nvPr/>
          </p:nvGrpSpPr>
          <p:grpSpPr bwMode="auto">
            <a:xfrm>
              <a:off x="9785176" y="1704980"/>
              <a:ext cx="3240360" cy="504056"/>
              <a:chOff x="6904856" y="3864496"/>
              <a:chExt cx="3240360" cy="504056"/>
            </a:xfrm>
          </p:grpSpPr>
          <p:sp>
            <p:nvSpPr>
              <p:cNvPr id="151" name="AutoShape 124"/>
              <p:cNvSpPr>
                <a:spLocks noChangeArrowheads="1"/>
              </p:cNvSpPr>
              <p:nvPr/>
            </p:nvSpPr>
            <p:spPr bwMode="auto">
              <a:xfrm>
                <a:off x="6904856" y="3864496"/>
                <a:ext cx="3240360" cy="504056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r>
                  <a:rPr lang="ja-JP" altLang="en-US" sz="1100" b="1" dirty="0">
                    <a:latin typeface="+mn-ea"/>
                    <a:ea typeface="+mn-ea"/>
                  </a:rPr>
                  <a:t>その他</a:t>
                </a:r>
                <a:endParaRPr lang="en-US" altLang="ja-JP" sz="1100" b="1" dirty="0">
                  <a:latin typeface="+mn-ea"/>
                  <a:ea typeface="+mn-ea"/>
                </a:endParaRPr>
              </a:p>
              <a:p>
                <a:pPr>
                  <a:defRPr/>
                </a:pPr>
                <a:r>
                  <a:rPr lang="ja-JP" altLang="en-US" sz="1100" b="1" dirty="0">
                    <a:latin typeface="+mn-ea"/>
                    <a:ea typeface="+mn-ea"/>
                  </a:rPr>
                  <a:t>（健康増進月間の取組等）　　　　           時間          </a:t>
                </a:r>
                <a:endParaRPr lang="ja-JP" altLang="en-US" sz="1100" b="1" dirty="0">
                  <a:latin typeface="+mn-ea"/>
                  <a:ea typeface="+mn-ea"/>
                </a:endParaRPr>
              </a:p>
            </p:txBody>
          </p:sp>
          <p:sp>
            <p:nvSpPr>
              <p:cNvPr id="152" name="正方形/長方形 151"/>
              <p:cNvSpPr/>
              <p:nvPr/>
            </p:nvSpPr>
            <p:spPr>
              <a:xfrm>
                <a:off x="8632942" y="3935824"/>
                <a:ext cx="647437" cy="361399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dirty="0"/>
              </a:p>
            </p:txBody>
          </p:sp>
        </p:grpSp>
        <p:sp>
          <p:nvSpPr>
            <p:cNvPr id="150" name="正方形/長方形 149"/>
            <p:cNvSpPr/>
            <p:nvPr/>
          </p:nvSpPr>
          <p:spPr>
            <a:xfrm>
              <a:off x="12160699" y="1704980"/>
              <a:ext cx="864837" cy="288485"/>
            </a:xfrm>
            <a:prstGeom prst="rect">
              <a:avLst/>
            </a:prstGeom>
            <a:noFill/>
            <a:ln w="1270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ja-JP" sz="900" dirty="0">
                  <a:solidFill>
                    <a:srgbClr val="FF0000"/>
                  </a:solidFill>
                </a:rPr>
                <a:t>(</a:t>
              </a:r>
              <a:r>
                <a:rPr lang="ja-JP" altLang="en-US" sz="900" dirty="0">
                  <a:solidFill>
                    <a:srgbClr val="FF0000"/>
                  </a:solidFill>
                </a:rPr>
                <a:t>直営</a:t>
              </a:r>
              <a:r>
                <a:rPr lang="en-US" altLang="ja-JP" sz="900" dirty="0">
                  <a:solidFill>
                    <a:srgbClr val="FF0000"/>
                  </a:solidFill>
                </a:rPr>
                <a:t>or</a:t>
              </a:r>
              <a:r>
                <a:rPr lang="ja-JP" altLang="en-US" sz="900" dirty="0">
                  <a:solidFill>
                    <a:srgbClr val="FF0000"/>
                  </a:solidFill>
                </a:rPr>
                <a:t>委託</a:t>
              </a:r>
              <a:r>
                <a:rPr lang="en-US" altLang="ja-JP" sz="900" dirty="0">
                  <a:solidFill>
                    <a:srgbClr val="FF0000"/>
                  </a:solidFill>
                </a:rPr>
                <a:t>)</a:t>
              </a:r>
              <a:endParaRPr lang="en-US" altLang="ja-JP" sz="9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70" name="テキスト ボックス 169"/>
          <p:cNvSpPr txBox="1"/>
          <p:nvPr/>
        </p:nvSpPr>
        <p:spPr>
          <a:xfrm>
            <a:off x="6400800" y="5408613"/>
            <a:ext cx="3016250" cy="400050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u="sng" dirty="0">
                <a:latin typeface="+mn-ea"/>
                <a:ea typeface="+mn-ea"/>
              </a:rPr>
              <a:t>「　　　　　　　　　　　　　　　　　　　　　　　　　　　」</a:t>
            </a:r>
            <a:endParaRPr lang="en-US" altLang="ja-JP" sz="1000" u="sng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　　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  <p:sp>
        <p:nvSpPr>
          <p:cNvPr id="173" name="テキスト ボックス 172"/>
          <p:cNvSpPr txBox="1"/>
          <p:nvPr/>
        </p:nvSpPr>
        <p:spPr>
          <a:xfrm>
            <a:off x="6400800" y="7137400"/>
            <a:ext cx="3016250" cy="400050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1000" u="sng" dirty="0">
                <a:latin typeface="+mn-ea"/>
                <a:ea typeface="+mn-ea"/>
              </a:rPr>
              <a:t>「　　　　　　　　　　　　　　　　　　　　　　　　　　　」</a:t>
            </a:r>
            <a:endParaRPr lang="en-US" altLang="ja-JP" sz="1000" u="sng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00" dirty="0">
                <a:latin typeface="+mn-ea"/>
                <a:ea typeface="+mn-ea"/>
              </a:rPr>
              <a:t>実施（　　　　）回数　　実施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参加者数（　　　</a:t>
            </a:r>
            <a:r>
              <a:rPr lang="en-US" altLang="ja-JP" sz="1000" dirty="0">
                <a:latin typeface="+mn-ea"/>
                <a:ea typeface="+mn-ea"/>
              </a:rPr>
              <a:t>/</a:t>
            </a:r>
            <a:r>
              <a:rPr lang="ja-JP" altLang="en-US" sz="1000" dirty="0">
                <a:latin typeface="+mn-ea"/>
                <a:ea typeface="+mn-ea"/>
              </a:rPr>
              <a:t>　　　）人</a:t>
            </a:r>
            <a:endParaRPr lang="en-US" altLang="ja-JP" sz="1000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458</Words>
  <Application>Microsoft Office PowerPoint</Application>
  <PresentationFormat>A3 297x420 mm</PresentationFormat>
  <Paragraphs>296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Times New Roman</vt:lpstr>
      <vt:lpstr>ＭＳ Ｐゴシック</vt:lpstr>
      <vt:lpstr>Arial</vt:lpstr>
      <vt:lpstr>Calibri</vt:lpstr>
      <vt:lpstr>HGｺﾞｼｯｸE</vt:lpstr>
      <vt:lpstr>HGP創英角ｺﾞｼｯｸUB</vt:lpstr>
      <vt:lpstr>ＭＳ ゴシック</vt:lpstr>
      <vt:lpstr>標準デザイン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2017-08-31T01:30:20Z</dcterms:created>
  <dcterms:modified xsi:type="dcterms:W3CDTF">2017-08-31T01:30:27Z</dcterms:modified>
</cp:coreProperties>
</file>