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801600" cy="9601200" type="A3"/>
  <p:notesSz cx="9939338" cy="6805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99"/>
    <a:srgbClr val="FFCCCC"/>
    <a:srgbClr val="FFCCFF"/>
    <a:srgbClr val="CCFFCC"/>
    <a:srgbClr val="99CCFF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414" y="8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62967" tIns="31484" rIns="62967" bIns="31484" rtlCol="0"/>
          <a:lstStyle>
            <a:lvl1pPr algn="l">
              <a:defRPr sz="8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62967" tIns="31484" rIns="62967" bIns="31484" rtlCol="0"/>
          <a:lstStyle>
            <a:lvl1pPr algn="r">
              <a:defRPr sz="800" smtClean="0"/>
            </a:lvl1pPr>
          </a:lstStyle>
          <a:p>
            <a:pPr>
              <a:defRPr/>
            </a:pPr>
            <a:fld id="{7520CE1B-9F25-4297-B177-993CBDB9BCFE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62967" tIns="31484" rIns="62967" bIns="31484" rtlCol="0" anchor="b"/>
          <a:lstStyle>
            <a:lvl1pPr algn="l">
              <a:defRPr sz="8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wrap="square" lIns="62967" tIns="31484" rIns="62967" bIns="31484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19FC0F32-2DF5-4FB1-98F9-53899989B4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8134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3755C-9236-4C81-8B25-99E8A76890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070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B724B-DE0D-4F29-A083-99D7FE0F91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68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853440"/>
            <a:ext cx="2720340" cy="768096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60121" y="853440"/>
            <a:ext cx="7947660" cy="768096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0745D-3CCA-43FE-8387-5E2353FC45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35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62CA0-8B8F-4036-9901-1543A5356C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655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0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1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3F451-F83D-4119-BE78-10818F9479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90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0CD41-C8A8-4ABC-9804-CC24803D85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13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1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54255-D655-4F43-A403-AA5CAFCF6B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397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8F202-9BED-4960-B02A-053F650B02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851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7501F-E087-4E01-B3AC-677EC4A96A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463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1" cy="81943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9" cy="656748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A48E7-DF26-430F-95CA-06E110351F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636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6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4175B-54DD-459F-89BA-49D6601BA4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322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54075"/>
            <a:ext cx="108807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2773363"/>
            <a:ext cx="10880725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438" y="8747125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7125"/>
            <a:ext cx="4054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7125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1011ECFD-918F-4994-A984-3F479F710B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64008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128016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92024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256032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52044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416052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80060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544068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Line 88"/>
          <p:cNvSpPr>
            <a:spLocks noChangeShapeType="1"/>
          </p:cNvSpPr>
          <p:nvPr/>
        </p:nvSpPr>
        <p:spPr bwMode="auto">
          <a:xfrm>
            <a:off x="10793413" y="854551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83" name="Line 88"/>
          <p:cNvSpPr>
            <a:spLocks noChangeShapeType="1"/>
          </p:cNvSpPr>
          <p:nvPr/>
        </p:nvSpPr>
        <p:spPr bwMode="auto">
          <a:xfrm>
            <a:off x="10793413" y="7537450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70" name="Line 88"/>
          <p:cNvSpPr>
            <a:spLocks noChangeShapeType="1"/>
          </p:cNvSpPr>
          <p:nvPr/>
        </p:nvSpPr>
        <p:spPr bwMode="auto">
          <a:xfrm>
            <a:off x="10793413" y="667226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66" name="Line 88"/>
          <p:cNvSpPr>
            <a:spLocks noChangeShapeType="1"/>
          </p:cNvSpPr>
          <p:nvPr/>
        </p:nvSpPr>
        <p:spPr bwMode="auto">
          <a:xfrm>
            <a:off x="10793413" y="559276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61" name="Line 88"/>
          <p:cNvSpPr>
            <a:spLocks noChangeShapeType="1"/>
          </p:cNvSpPr>
          <p:nvPr/>
        </p:nvSpPr>
        <p:spPr bwMode="auto">
          <a:xfrm>
            <a:off x="10793413" y="4656138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59" name="正方形/長方形 258"/>
          <p:cNvSpPr/>
          <p:nvPr/>
        </p:nvSpPr>
        <p:spPr>
          <a:xfrm>
            <a:off x="9137650" y="1847850"/>
            <a:ext cx="3527425" cy="1439863"/>
          </a:xfrm>
          <a:prstGeom prst="rect">
            <a:avLst/>
          </a:prstGeom>
          <a:solidFill>
            <a:schemeClr val="accent1">
              <a:lumMod val="40000"/>
              <a:lumOff val="6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3" name="Line 88"/>
          <p:cNvSpPr>
            <a:spLocks noChangeShapeType="1"/>
          </p:cNvSpPr>
          <p:nvPr/>
        </p:nvSpPr>
        <p:spPr bwMode="auto">
          <a:xfrm>
            <a:off x="8129588" y="8688388"/>
            <a:ext cx="385762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43" name="Line 88"/>
          <p:cNvSpPr>
            <a:spLocks noChangeShapeType="1"/>
          </p:cNvSpPr>
          <p:nvPr/>
        </p:nvSpPr>
        <p:spPr bwMode="auto">
          <a:xfrm>
            <a:off x="8129588" y="6529388"/>
            <a:ext cx="3127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38" name="Line 88"/>
          <p:cNvSpPr>
            <a:spLocks noChangeShapeType="1"/>
          </p:cNvSpPr>
          <p:nvPr/>
        </p:nvSpPr>
        <p:spPr bwMode="auto">
          <a:xfrm>
            <a:off x="8129588" y="5448300"/>
            <a:ext cx="3127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32" name="Line 87"/>
          <p:cNvSpPr>
            <a:spLocks noChangeShapeType="1"/>
          </p:cNvSpPr>
          <p:nvPr/>
        </p:nvSpPr>
        <p:spPr bwMode="auto">
          <a:xfrm>
            <a:off x="10793413" y="3432175"/>
            <a:ext cx="0" cy="5113338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25" name="Line 87"/>
          <p:cNvSpPr>
            <a:spLocks noChangeShapeType="1"/>
          </p:cNvSpPr>
          <p:nvPr/>
        </p:nvSpPr>
        <p:spPr bwMode="auto">
          <a:xfrm>
            <a:off x="8129588" y="3432175"/>
            <a:ext cx="0" cy="52562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6" name="下矢印 115"/>
          <p:cNvSpPr/>
          <p:nvPr/>
        </p:nvSpPr>
        <p:spPr>
          <a:xfrm rot="19446287">
            <a:off x="3897313" y="2492375"/>
            <a:ext cx="369887" cy="423863"/>
          </a:xfrm>
          <a:prstGeom prst="downArrow">
            <a:avLst/>
          </a:prstGeom>
          <a:solidFill>
            <a:schemeClr val="bg2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0" name="下矢印 199"/>
          <p:cNvSpPr/>
          <p:nvPr/>
        </p:nvSpPr>
        <p:spPr>
          <a:xfrm rot="16200000">
            <a:off x="4163219" y="2069307"/>
            <a:ext cx="369887" cy="647700"/>
          </a:xfrm>
          <a:prstGeom prst="downArrow">
            <a:avLst/>
          </a:prstGeom>
          <a:solidFill>
            <a:schemeClr val="bg2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5537200" y="623888"/>
            <a:ext cx="3671888" cy="1152525"/>
          </a:xfrm>
          <a:prstGeom prst="rect">
            <a:avLst/>
          </a:prstGeom>
          <a:solidFill>
            <a:srgbClr val="FFCCCC">
              <a:alpha val="47843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Line 68"/>
          <p:cNvSpPr>
            <a:spLocks noChangeShapeType="1"/>
          </p:cNvSpPr>
          <p:nvPr/>
        </p:nvSpPr>
        <p:spPr bwMode="auto">
          <a:xfrm>
            <a:off x="5032375" y="2568575"/>
            <a:ext cx="0" cy="86360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ash"/>
            <a:round/>
            <a:headEnd/>
            <a:tailEnd type="triangle" w="lg" len="lg"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1" name="Line 87"/>
          <p:cNvSpPr>
            <a:spLocks noChangeShapeType="1"/>
          </p:cNvSpPr>
          <p:nvPr/>
        </p:nvSpPr>
        <p:spPr bwMode="auto">
          <a:xfrm>
            <a:off x="5464175" y="3432175"/>
            <a:ext cx="0" cy="475297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Line 69"/>
          <p:cNvSpPr>
            <a:spLocks noChangeShapeType="1"/>
          </p:cNvSpPr>
          <p:nvPr/>
        </p:nvSpPr>
        <p:spPr bwMode="auto">
          <a:xfrm>
            <a:off x="352425" y="3432175"/>
            <a:ext cx="104409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9" name="Line 87"/>
          <p:cNvSpPr>
            <a:spLocks noChangeShapeType="1"/>
          </p:cNvSpPr>
          <p:nvPr/>
        </p:nvSpPr>
        <p:spPr bwMode="auto">
          <a:xfrm>
            <a:off x="2871788" y="3432175"/>
            <a:ext cx="0" cy="540067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2068" name="図 172" descr="k575749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1113" y="407988"/>
            <a:ext cx="1169987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" name="テキスト ボックス 176"/>
          <p:cNvSpPr txBox="1"/>
          <p:nvPr/>
        </p:nvSpPr>
        <p:spPr>
          <a:xfrm>
            <a:off x="9640888" y="839788"/>
            <a:ext cx="2663825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本当に「保健師」として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やるべき仕事に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取り組めているのかな・・・。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「仕事の仕方」はどう・・！？</a:t>
            </a:r>
          </a:p>
        </p:txBody>
      </p:sp>
      <p:sp>
        <p:nvSpPr>
          <p:cNvPr id="179" name="正方形/長方形 178"/>
          <p:cNvSpPr/>
          <p:nvPr/>
        </p:nvSpPr>
        <p:spPr>
          <a:xfrm>
            <a:off x="352425" y="623888"/>
            <a:ext cx="5040313" cy="720725"/>
          </a:xfrm>
          <a:prstGeom prst="rect">
            <a:avLst/>
          </a:prstGeom>
          <a:solidFill>
            <a:srgbClr val="FFCCCC">
              <a:alpha val="47843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4" name="角丸四角形吹き出し 173"/>
          <p:cNvSpPr/>
          <p:nvPr/>
        </p:nvSpPr>
        <p:spPr>
          <a:xfrm>
            <a:off x="9496425" y="768350"/>
            <a:ext cx="2017713" cy="936625"/>
          </a:xfrm>
          <a:prstGeom prst="wedgeRoundRectCallout">
            <a:avLst>
              <a:gd name="adj1" fmla="val 70476"/>
              <a:gd name="adj2" fmla="val -22563"/>
              <a:gd name="adj3" fmla="val 1666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072" name="グループ化 155"/>
          <p:cNvGrpSpPr>
            <a:grpSpLocks/>
          </p:cNvGrpSpPr>
          <p:nvPr/>
        </p:nvGrpSpPr>
        <p:grpSpPr bwMode="auto">
          <a:xfrm>
            <a:off x="352425" y="3432175"/>
            <a:ext cx="314325" cy="5256213"/>
            <a:chOff x="1504253" y="-639977"/>
            <a:chExt cx="345605" cy="6299485"/>
          </a:xfrm>
        </p:grpSpPr>
        <p:sp>
          <p:nvSpPr>
            <p:cNvPr id="148" name="Line 87"/>
            <p:cNvSpPr>
              <a:spLocks noChangeShapeType="1"/>
            </p:cNvSpPr>
            <p:nvPr/>
          </p:nvSpPr>
          <p:spPr bwMode="auto">
            <a:xfrm flipH="1">
              <a:off x="1504253" y="-639977"/>
              <a:ext cx="0" cy="6299485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9" name="Line 88"/>
            <p:cNvSpPr>
              <a:spLocks noChangeShapeType="1"/>
            </p:cNvSpPr>
            <p:nvPr/>
          </p:nvSpPr>
          <p:spPr bwMode="auto">
            <a:xfrm>
              <a:off x="1504253" y="1171291"/>
              <a:ext cx="34560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0" name="Line 88"/>
            <p:cNvSpPr>
              <a:spLocks noChangeShapeType="1"/>
            </p:cNvSpPr>
            <p:nvPr/>
          </p:nvSpPr>
          <p:spPr bwMode="auto">
            <a:xfrm>
              <a:off x="1504253" y="2811326"/>
              <a:ext cx="34560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1" name="Line 88"/>
            <p:cNvSpPr>
              <a:spLocks noChangeShapeType="1"/>
            </p:cNvSpPr>
            <p:nvPr/>
          </p:nvSpPr>
          <p:spPr bwMode="auto">
            <a:xfrm>
              <a:off x="1504253" y="4192608"/>
              <a:ext cx="34560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073" name="正方形/長方形 62"/>
          <p:cNvSpPr>
            <a:spLocks noChangeAspect="1" noChangeArrowheads="1"/>
          </p:cNvSpPr>
          <p:nvPr/>
        </p:nvSpPr>
        <p:spPr bwMode="auto">
          <a:xfrm>
            <a:off x="423863" y="5160963"/>
            <a:ext cx="24479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・妊娠の届出・母子健康手帳の交付</a:t>
            </a:r>
            <a:endParaRPr lang="en-US" altLang="ja-JP" sz="1000"/>
          </a:p>
          <a:p>
            <a:pPr eaLnBrk="1" hangingPunct="1"/>
            <a:r>
              <a:rPr lang="ja-JP" altLang="en-US" sz="1000"/>
              <a:t>　手帳交付時の面談やアンケート等</a:t>
            </a:r>
            <a:endParaRPr lang="en-US" altLang="ja-JP" sz="1000"/>
          </a:p>
          <a:p>
            <a:pPr eaLnBrk="1" hangingPunct="1"/>
            <a:r>
              <a:rPr lang="ja-JP" altLang="en-US" sz="1000"/>
              <a:t>　</a:t>
            </a:r>
            <a:r>
              <a:rPr lang="en-US" altLang="ja-JP" sz="1000"/>
              <a:t>1</a:t>
            </a:r>
            <a:r>
              <a:rPr lang="ja-JP" altLang="en-US" sz="1000"/>
              <a:t>妊婦につき（約</a:t>
            </a:r>
            <a:r>
              <a:rPr lang="en-US" altLang="ja-JP" sz="1000"/>
              <a:t>30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・ケース会議　</a:t>
            </a:r>
            <a:endParaRPr lang="en-US" altLang="ja-JP" sz="1000"/>
          </a:p>
          <a:p>
            <a:pPr eaLnBrk="1" hangingPunct="1"/>
            <a:r>
              <a:rPr lang="ja-JP" altLang="en-US" sz="1000"/>
              <a:t>　年間（　　　）件</a:t>
            </a:r>
            <a:r>
              <a:rPr lang="en-US" altLang="ja-JP" sz="1000"/>
              <a:t>×</a:t>
            </a:r>
            <a:r>
              <a:rPr lang="ja-JP" altLang="en-US" sz="1000"/>
              <a:t>１回（　　　）時間</a:t>
            </a:r>
            <a:endParaRPr lang="en-US" altLang="ja-JP" sz="1000"/>
          </a:p>
        </p:txBody>
      </p:sp>
      <p:sp>
        <p:nvSpPr>
          <p:cNvPr id="190" name="AutoShape 121"/>
          <p:cNvSpPr>
            <a:spLocks noChangeAspect="1" noChangeArrowheads="1"/>
          </p:cNvSpPr>
          <p:nvPr/>
        </p:nvSpPr>
        <p:spPr bwMode="auto">
          <a:xfrm>
            <a:off x="4745038" y="2063750"/>
            <a:ext cx="3887787" cy="5048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計画策定・事業計画・予算書作成　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91" name="正方形/長方形 190"/>
          <p:cNvSpPr/>
          <p:nvPr/>
        </p:nvSpPr>
        <p:spPr>
          <a:xfrm>
            <a:off x="7337425" y="2136775"/>
            <a:ext cx="647700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2" name="AutoShape 121"/>
          <p:cNvSpPr>
            <a:spLocks noChangeAspect="1" noChangeArrowheads="1"/>
          </p:cNvSpPr>
          <p:nvPr/>
        </p:nvSpPr>
        <p:spPr bwMode="auto">
          <a:xfrm>
            <a:off x="352425" y="2063750"/>
            <a:ext cx="3887788" cy="5048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地区把握・実態把握・疫学や保健統計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15" name="テキスト ボックス 70"/>
          <p:cNvSpPr txBox="1">
            <a:spLocks noChangeArrowheads="1"/>
          </p:cNvSpPr>
          <p:nvPr/>
        </p:nvSpPr>
        <p:spPr bwMode="auto">
          <a:xfrm>
            <a:off x="423863" y="2640013"/>
            <a:ext cx="28813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・地区まわり、データ確認、資料作成　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</a:t>
            </a:r>
            <a:r>
              <a:rPr lang="ja-JP" altLang="en-US" sz="1050" dirty="0"/>
              <a:t>　　　　　　　　　　　　　月（　　　）時間</a:t>
            </a:r>
            <a:r>
              <a:rPr lang="en-US" altLang="ja-JP" sz="1050" dirty="0"/>
              <a:t>×12</a:t>
            </a:r>
            <a:r>
              <a:rPr lang="ja-JP" altLang="en-US" sz="1050" dirty="0"/>
              <a:t>カ月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・調査実施や統計資料等</a:t>
            </a:r>
            <a:r>
              <a:rPr lang="ja-JP" altLang="en-US" sz="1050" dirty="0"/>
              <a:t>の実施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　　　　　</a:t>
            </a:r>
            <a:r>
              <a:rPr lang="ja-JP" altLang="en-US" sz="1050" dirty="0"/>
              <a:t>　</a:t>
            </a:r>
            <a:r>
              <a:rPr lang="ja-JP" altLang="en-US" sz="1050" dirty="0"/>
              <a:t>年間（　　　）時間</a:t>
            </a:r>
            <a:endParaRPr lang="ja-JP" altLang="en-US" sz="105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3160713" y="2136775"/>
            <a:ext cx="576262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248275" y="2713038"/>
            <a:ext cx="6400800" cy="576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・母子保健計画策定や子育て支援計画策定　年間（　　　）時間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・事業計画書や予算書等の作成　年間（　　　）時間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・その他の業務（　　　　）時間</a:t>
            </a:r>
            <a:endParaRPr lang="ja-JP" altLang="en-US" sz="1050" dirty="0"/>
          </a:p>
        </p:txBody>
      </p:sp>
      <p:sp>
        <p:nvSpPr>
          <p:cNvPr id="120" name="AutoShape 121"/>
          <p:cNvSpPr>
            <a:spLocks noChangeAspect="1" noChangeArrowheads="1"/>
          </p:cNvSpPr>
          <p:nvPr/>
        </p:nvSpPr>
        <p:spPr bwMode="auto">
          <a:xfrm>
            <a:off x="136525" y="3648075"/>
            <a:ext cx="2016125" cy="9366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母子健康手帳の交付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妊婦健診や訪問等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784225" y="4152900"/>
            <a:ext cx="5762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AutoShape 132"/>
          <p:cNvSpPr>
            <a:spLocks noChangeAspect="1" noChangeArrowheads="1"/>
          </p:cNvSpPr>
          <p:nvPr/>
        </p:nvSpPr>
        <p:spPr bwMode="auto">
          <a:xfrm>
            <a:off x="423863" y="4729163"/>
            <a:ext cx="2376487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母子健康手帳交付　　　　　　　時間</a:t>
            </a:r>
            <a:endParaRPr lang="en-US" altLang="ja-JP" sz="1100" b="1" dirty="0"/>
          </a:p>
        </p:txBody>
      </p:sp>
      <p:sp>
        <p:nvSpPr>
          <p:cNvPr id="130" name="正方形/長方形 129"/>
          <p:cNvSpPr/>
          <p:nvPr/>
        </p:nvSpPr>
        <p:spPr>
          <a:xfrm>
            <a:off x="1792288" y="4800600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AutoShape 132"/>
          <p:cNvSpPr>
            <a:spLocks noChangeAspect="1" noChangeArrowheads="1"/>
          </p:cNvSpPr>
          <p:nvPr/>
        </p:nvSpPr>
        <p:spPr bwMode="auto">
          <a:xfrm>
            <a:off x="423863" y="6169025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妊婦健康診査　　　　　　　　　時間</a:t>
            </a:r>
            <a:endParaRPr lang="en-US" altLang="ja-JP" sz="1100" b="1" dirty="0"/>
          </a:p>
        </p:txBody>
      </p:sp>
      <p:sp>
        <p:nvSpPr>
          <p:cNvPr id="132" name="正方形/長方形 131"/>
          <p:cNvSpPr/>
          <p:nvPr/>
        </p:nvSpPr>
        <p:spPr>
          <a:xfrm>
            <a:off x="1647825" y="6240463"/>
            <a:ext cx="504825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86" name="正方形/長方形 62"/>
          <p:cNvSpPr>
            <a:spLocks noChangeAspect="1" noChangeArrowheads="1"/>
          </p:cNvSpPr>
          <p:nvPr/>
        </p:nvSpPr>
        <p:spPr bwMode="auto">
          <a:xfrm>
            <a:off x="423863" y="6600825"/>
            <a:ext cx="2447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・妊婦健康診査の調整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１カ月（約</a:t>
            </a:r>
            <a:r>
              <a:rPr lang="en-US" altLang="ja-JP" sz="1000"/>
              <a:t>8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  <a:p>
            <a:pPr eaLnBrk="1" hangingPunct="1"/>
            <a:r>
              <a:rPr lang="ja-JP" altLang="en-US" sz="1000"/>
              <a:t>・妊婦健康診査の結果確認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１カ月（約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134" name="AutoShape 132"/>
          <p:cNvSpPr>
            <a:spLocks noChangeAspect="1" noChangeArrowheads="1"/>
          </p:cNvSpPr>
          <p:nvPr/>
        </p:nvSpPr>
        <p:spPr bwMode="auto">
          <a:xfrm>
            <a:off x="496888" y="7321550"/>
            <a:ext cx="22320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妊産婦訪問指導　　　　　　　　時間</a:t>
            </a:r>
            <a:endParaRPr lang="en-US" altLang="ja-JP" sz="1100" b="1" dirty="0"/>
          </a:p>
        </p:txBody>
      </p:sp>
      <p:sp>
        <p:nvSpPr>
          <p:cNvPr id="135" name="正方形/長方形 134"/>
          <p:cNvSpPr/>
          <p:nvPr/>
        </p:nvSpPr>
        <p:spPr>
          <a:xfrm>
            <a:off x="1720850" y="7392988"/>
            <a:ext cx="503238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89" name="正方形/長方形 62"/>
          <p:cNvSpPr>
            <a:spLocks noChangeAspect="1" noChangeArrowheads="1"/>
          </p:cNvSpPr>
          <p:nvPr/>
        </p:nvSpPr>
        <p:spPr bwMode="auto">
          <a:xfrm>
            <a:off x="352425" y="7753350"/>
            <a:ext cx="2447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・妊婦訪問指導の実施・記録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</a:t>
            </a:r>
            <a:endParaRPr lang="en-US" altLang="ja-JP" sz="1000"/>
          </a:p>
          <a:p>
            <a:pPr eaLnBrk="1" hangingPunct="1"/>
            <a:r>
              <a:rPr lang="ja-JP" altLang="en-US" sz="1000"/>
              <a:t>・妊婦訪問後のカンファレンス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１か月（約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137" name="AutoShape 121"/>
          <p:cNvSpPr>
            <a:spLocks noChangeAspect="1" noChangeArrowheads="1"/>
          </p:cNvSpPr>
          <p:nvPr/>
        </p:nvSpPr>
        <p:spPr bwMode="auto">
          <a:xfrm>
            <a:off x="2655888" y="3648075"/>
            <a:ext cx="2160587" cy="7207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家庭訪問・保健指導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3376613" y="3937000"/>
            <a:ext cx="576262" cy="358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2092" name="グループ化 222"/>
          <p:cNvGrpSpPr>
            <a:grpSpLocks/>
          </p:cNvGrpSpPr>
          <p:nvPr/>
        </p:nvGrpSpPr>
        <p:grpSpPr bwMode="auto">
          <a:xfrm>
            <a:off x="2871788" y="4513263"/>
            <a:ext cx="2881312" cy="4391025"/>
            <a:chOff x="3232448" y="4512568"/>
            <a:chExt cx="2880320" cy="4392488"/>
          </a:xfrm>
        </p:grpSpPr>
        <p:sp>
          <p:nvSpPr>
            <p:cNvPr id="141" name="Line 88"/>
            <p:cNvSpPr>
              <a:spLocks noChangeShapeType="1"/>
            </p:cNvSpPr>
            <p:nvPr/>
          </p:nvSpPr>
          <p:spPr bwMode="auto">
            <a:xfrm>
              <a:off x="3232448" y="4728540"/>
              <a:ext cx="314217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2" name="Line 88"/>
            <p:cNvSpPr>
              <a:spLocks noChangeShapeType="1"/>
            </p:cNvSpPr>
            <p:nvPr/>
          </p:nvSpPr>
          <p:spPr bwMode="auto">
            <a:xfrm>
              <a:off x="3232448" y="5736938"/>
              <a:ext cx="314217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4" name="AutoShape 132"/>
            <p:cNvSpPr>
              <a:spLocks noChangeAspect="1" noChangeArrowheads="1"/>
            </p:cNvSpPr>
            <p:nvPr/>
          </p:nvSpPr>
          <p:spPr bwMode="auto">
            <a:xfrm>
              <a:off x="3448274" y="4512568"/>
              <a:ext cx="2017017" cy="36048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新生児訪問　　　　　　　　時間</a:t>
              </a:r>
              <a:endParaRPr lang="en-US" altLang="ja-JP" sz="1100" b="1" dirty="0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4384576" y="4584029"/>
              <a:ext cx="504651" cy="215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165" name="正方形/長方形 62"/>
            <p:cNvSpPr>
              <a:spLocks noChangeAspect="1" noChangeArrowheads="1"/>
            </p:cNvSpPr>
            <p:nvPr/>
          </p:nvSpPr>
          <p:spPr bwMode="auto">
            <a:xfrm>
              <a:off x="3376464" y="4872608"/>
              <a:ext cx="273630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000"/>
                <a:t>・家庭訪問・指導の実施及び記録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　１件（約</a:t>
              </a:r>
              <a:r>
                <a:rPr lang="en-US" altLang="ja-JP" sz="1000"/>
                <a:t>2.5</a:t>
              </a:r>
              <a:r>
                <a:rPr lang="ja-JP" altLang="en-US" sz="1000"/>
                <a:t>時間）</a:t>
              </a:r>
              <a:r>
                <a:rPr lang="en-US" altLang="ja-JP" sz="1000"/>
                <a:t>×</a:t>
              </a:r>
              <a:r>
                <a:rPr lang="ja-JP" altLang="en-US" sz="1000"/>
                <a:t>年間（　　　）人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・ｶﾝﾌｧﾚﾝｽ　</a:t>
              </a:r>
              <a:r>
                <a:rPr lang="en-US" altLang="ja-JP" sz="1000"/>
                <a:t>1</a:t>
              </a:r>
              <a:r>
                <a:rPr lang="ja-JP" altLang="en-US" sz="1000"/>
                <a:t>カ月（約</a:t>
              </a:r>
              <a:r>
                <a:rPr lang="en-US" altLang="ja-JP" sz="1000"/>
                <a:t>2</a:t>
              </a:r>
              <a:r>
                <a:rPr lang="ja-JP" altLang="en-US" sz="1000"/>
                <a:t>時間）</a:t>
              </a:r>
              <a:r>
                <a:rPr lang="en-US" altLang="ja-JP" sz="1000"/>
                <a:t>×12</a:t>
              </a:r>
              <a:r>
                <a:rPr lang="ja-JP" altLang="en-US" sz="1000"/>
                <a:t>カ月</a:t>
              </a:r>
              <a:endParaRPr lang="en-US" altLang="ja-JP" sz="1000"/>
            </a:p>
          </p:txBody>
        </p:sp>
        <p:sp>
          <p:nvSpPr>
            <p:cNvPr id="154" name="AutoShape 132"/>
            <p:cNvSpPr>
              <a:spLocks noChangeAspect="1" noChangeArrowheads="1"/>
            </p:cNvSpPr>
            <p:nvPr/>
          </p:nvSpPr>
          <p:spPr bwMode="auto">
            <a:xfrm>
              <a:off x="3448274" y="5447917"/>
              <a:ext cx="2017017" cy="43353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乳児全戸訪問　　　　　　　時間</a:t>
              </a:r>
              <a:endParaRPr lang="en-US" altLang="ja-JP" sz="1100" b="1" dirty="0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4528988" y="5592428"/>
              <a:ext cx="503065" cy="215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75" name="テキスト ボックス 64"/>
            <p:cNvSpPr txBox="1">
              <a:spLocks noChangeArrowheads="1"/>
            </p:cNvSpPr>
            <p:nvPr/>
          </p:nvSpPr>
          <p:spPr bwMode="auto">
            <a:xfrm>
              <a:off x="3448274" y="5665477"/>
              <a:ext cx="2029713" cy="992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650" dirty="0"/>
                <a:t>（こんにちは赤ちゃん事業）</a:t>
              </a:r>
              <a:endParaRPr lang="en-US" altLang="ja-JP" sz="650" dirty="0"/>
            </a:p>
            <a:p>
              <a:pPr>
                <a:defRPr/>
              </a:pPr>
              <a:endParaRPr lang="en-US" altLang="ja-JP" sz="650" dirty="0"/>
            </a:p>
            <a:p>
              <a:pPr>
                <a:defRPr/>
              </a:pPr>
              <a:endParaRPr lang="en-US" altLang="ja-JP" sz="650" dirty="0"/>
            </a:p>
            <a:p>
              <a:pPr>
                <a:defRPr/>
              </a:pPr>
              <a:endParaRPr lang="en-US" altLang="ja-JP" sz="650" dirty="0"/>
            </a:p>
            <a:p>
              <a:pPr>
                <a:defRPr/>
              </a:pPr>
              <a:endParaRPr lang="en-US" altLang="ja-JP" sz="650" dirty="0"/>
            </a:p>
            <a:p>
              <a:pPr>
                <a:defRPr/>
              </a:pPr>
              <a:endParaRPr lang="en-US" altLang="ja-JP" sz="650" dirty="0"/>
            </a:p>
            <a:p>
              <a:pPr>
                <a:defRPr/>
              </a:pPr>
              <a:r>
                <a:rPr lang="ja-JP" altLang="en-US" sz="650" dirty="0"/>
                <a:t>　</a:t>
              </a:r>
              <a:endParaRPr lang="en-US" altLang="ja-JP" sz="650" dirty="0"/>
            </a:p>
            <a:p>
              <a:pPr>
                <a:defRPr/>
              </a:pPr>
              <a:endParaRPr lang="en-US" altLang="ja-JP" sz="650" dirty="0"/>
            </a:p>
            <a:p>
              <a:pPr>
                <a:defRPr/>
              </a:pPr>
              <a:endParaRPr lang="ja-JP" altLang="en-US" sz="650" dirty="0"/>
            </a:p>
          </p:txBody>
        </p:sp>
        <p:sp>
          <p:nvSpPr>
            <p:cNvPr id="163" name="Line 88"/>
            <p:cNvSpPr>
              <a:spLocks noChangeShapeType="1"/>
            </p:cNvSpPr>
            <p:nvPr/>
          </p:nvSpPr>
          <p:spPr bwMode="auto">
            <a:xfrm>
              <a:off x="3232448" y="6745337"/>
              <a:ext cx="314217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5" name="AutoShape 132"/>
            <p:cNvSpPr>
              <a:spLocks noChangeAspect="1" noChangeArrowheads="1"/>
            </p:cNvSpPr>
            <p:nvPr/>
          </p:nvSpPr>
          <p:spPr bwMode="auto">
            <a:xfrm>
              <a:off x="3448274" y="6529365"/>
              <a:ext cx="2017017" cy="358895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低体重児・</a:t>
              </a:r>
              <a:endParaRPr lang="en-US" altLang="ja-JP" sz="1100" b="1" dirty="0"/>
            </a:p>
            <a:p>
              <a:pPr>
                <a:defRPr/>
              </a:pPr>
              <a:r>
                <a:rPr lang="ja-JP" altLang="en-US" sz="1100" b="1" dirty="0"/>
                <a:t>未熟児訪問　　　　　　　　時間</a:t>
              </a:r>
              <a:endParaRPr lang="en-US" altLang="ja-JP" sz="1100" b="1" dirty="0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4455989" y="6600826"/>
              <a:ext cx="504651" cy="215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95" name="AutoShape 132"/>
            <p:cNvSpPr>
              <a:spLocks noChangeAspect="1" noChangeArrowheads="1"/>
            </p:cNvSpPr>
            <p:nvPr/>
          </p:nvSpPr>
          <p:spPr bwMode="auto">
            <a:xfrm>
              <a:off x="3376860" y="7464713"/>
              <a:ext cx="2015431" cy="43194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養育支援訪問　　　　　　　時間</a:t>
              </a:r>
              <a:endParaRPr lang="en-US" altLang="ja-JP" sz="1100" b="1" dirty="0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4455989" y="7609224"/>
              <a:ext cx="504651" cy="215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97" name="Line 88"/>
            <p:cNvSpPr>
              <a:spLocks noChangeShapeType="1"/>
            </p:cNvSpPr>
            <p:nvPr/>
          </p:nvSpPr>
          <p:spPr bwMode="auto">
            <a:xfrm>
              <a:off x="3232448" y="7680685"/>
              <a:ext cx="241217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9" name="AutoShape 132"/>
            <p:cNvSpPr>
              <a:spLocks noChangeAspect="1" noChangeArrowheads="1"/>
            </p:cNvSpPr>
            <p:nvPr/>
          </p:nvSpPr>
          <p:spPr bwMode="auto">
            <a:xfrm>
              <a:off x="3376860" y="8473112"/>
              <a:ext cx="2015431" cy="43194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見守り、ﾓﾆﾀﾘﾝ</a:t>
              </a:r>
              <a:endParaRPr lang="en-US" altLang="ja-JP" sz="1100" b="1" dirty="0"/>
            </a:p>
            <a:p>
              <a:pPr>
                <a:defRPr/>
              </a:pPr>
              <a:r>
                <a:rPr lang="ja-JP" altLang="en-US" sz="1100" b="1" dirty="0"/>
                <a:t>ｸﾞ等の訪問　　　　　　　　　　時間</a:t>
              </a:r>
              <a:endParaRPr lang="en-US" altLang="ja-JP" sz="1100" b="1" dirty="0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4528988" y="8617622"/>
              <a:ext cx="503065" cy="215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2" name="Line 88"/>
            <p:cNvSpPr>
              <a:spLocks noChangeShapeType="1"/>
            </p:cNvSpPr>
            <p:nvPr/>
          </p:nvSpPr>
          <p:spPr bwMode="auto">
            <a:xfrm>
              <a:off x="3232448" y="8760545"/>
              <a:ext cx="241217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04" name="AutoShape 121"/>
          <p:cNvSpPr>
            <a:spLocks noChangeAspect="1" noChangeArrowheads="1"/>
          </p:cNvSpPr>
          <p:nvPr/>
        </p:nvSpPr>
        <p:spPr bwMode="auto">
          <a:xfrm>
            <a:off x="5248275" y="3576638"/>
            <a:ext cx="2160588" cy="719137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各種相談事業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6040438" y="3863975"/>
            <a:ext cx="576262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95" name="正方形/長方形 62"/>
          <p:cNvSpPr>
            <a:spLocks noChangeAspect="1" noChangeArrowheads="1"/>
          </p:cNvSpPr>
          <p:nvPr/>
        </p:nvSpPr>
        <p:spPr bwMode="auto">
          <a:xfrm>
            <a:off x="5464175" y="4800600"/>
            <a:ext cx="273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・スケジュール作成等　年間（　　　）時間</a:t>
            </a:r>
            <a:endParaRPr lang="en-US" altLang="ja-JP" sz="1000"/>
          </a:p>
          <a:p>
            <a:pPr eaLnBrk="1" hangingPunct="1"/>
            <a:r>
              <a:rPr lang="ja-JP" altLang="en-US" sz="1000"/>
              <a:t>・広報物作成等　年間（　　　）時間</a:t>
            </a:r>
            <a:endParaRPr lang="en-US" altLang="ja-JP" sz="1000"/>
          </a:p>
        </p:txBody>
      </p:sp>
      <p:sp>
        <p:nvSpPr>
          <p:cNvPr id="2096" name="正方形/長方形 62"/>
          <p:cNvSpPr>
            <a:spLocks noChangeAspect="1" noChangeArrowheads="1"/>
          </p:cNvSpPr>
          <p:nvPr/>
        </p:nvSpPr>
        <p:spPr bwMode="auto">
          <a:xfrm>
            <a:off x="5464175" y="5737225"/>
            <a:ext cx="27368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・相談の準備・調整　年間（約</a:t>
            </a:r>
            <a:r>
              <a:rPr lang="en-US" altLang="ja-JP" sz="1000"/>
              <a:t>80</a:t>
            </a:r>
            <a:r>
              <a:rPr lang="ja-JP" altLang="en-US" sz="1000"/>
              <a:t>時間）</a:t>
            </a:r>
            <a:endParaRPr lang="en-US" altLang="ja-JP" sz="1000"/>
          </a:p>
          <a:p>
            <a:pPr eaLnBrk="1" hangingPunct="1"/>
            <a:r>
              <a:rPr lang="ja-JP" altLang="en-US" sz="1000"/>
              <a:t>・相談実施・記録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60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・相談後のｶﾝﾌｧﾚﾝｽ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10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sp>
        <p:nvSpPr>
          <p:cNvPr id="2097" name="正方形/長方形 62"/>
          <p:cNvSpPr>
            <a:spLocks noChangeAspect="1" noChangeArrowheads="1"/>
          </p:cNvSpPr>
          <p:nvPr/>
        </p:nvSpPr>
        <p:spPr bwMode="auto">
          <a:xfrm>
            <a:off x="5464175" y="7104063"/>
            <a:ext cx="295275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・相談の準備・調整</a:t>
            </a:r>
            <a:r>
              <a:rPr lang="en-US" altLang="ja-JP" sz="1000"/>
              <a:t>1</a:t>
            </a:r>
            <a:r>
              <a:rPr lang="ja-JP" altLang="en-US" sz="1000"/>
              <a:t>件（約</a:t>
            </a:r>
            <a:r>
              <a:rPr lang="en-US" altLang="ja-JP" sz="1000"/>
              <a:t>90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）件</a:t>
            </a:r>
            <a:endParaRPr lang="en-US" altLang="ja-JP" sz="1000"/>
          </a:p>
          <a:p>
            <a:pPr eaLnBrk="1" hangingPunct="1"/>
            <a:r>
              <a:rPr lang="ja-JP" altLang="en-US" sz="1000"/>
              <a:t>・相談実施・記録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・相談後のｶﾝﾌｧﾚﾝｽ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90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sp>
        <p:nvSpPr>
          <p:cNvPr id="2098" name="正方形/長方形 62"/>
          <p:cNvSpPr>
            <a:spLocks noChangeAspect="1" noChangeArrowheads="1"/>
          </p:cNvSpPr>
          <p:nvPr/>
        </p:nvSpPr>
        <p:spPr bwMode="auto">
          <a:xfrm>
            <a:off x="5537200" y="8401050"/>
            <a:ext cx="27352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・ＤＶ相談の準備・調整　年間（　　　）時間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・ＤＶ相談実施・記録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3.5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ＤＶ・相談後のｶﾝﾌｧﾚﾝｽ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1.5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・その他年間（　　　　）時間</a:t>
            </a:r>
            <a:endParaRPr lang="en-US" altLang="ja-JP" sz="1000"/>
          </a:p>
        </p:txBody>
      </p:sp>
      <p:sp>
        <p:nvSpPr>
          <p:cNvPr id="124" name="Line 88"/>
          <p:cNvSpPr>
            <a:spLocks noChangeShapeType="1"/>
          </p:cNvSpPr>
          <p:nvPr/>
        </p:nvSpPr>
        <p:spPr bwMode="auto">
          <a:xfrm>
            <a:off x="5464175" y="6888163"/>
            <a:ext cx="242888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16" name="AutoShape 132"/>
          <p:cNvSpPr>
            <a:spLocks noChangeAspect="1" noChangeArrowheads="1"/>
          </p:cNvSpPr>
          <p:nvPr/>
        </p:nvSpPr>
        <p:spPr bwMode="auto">
          <a:xfrm>
            <a:off x="5608638" y="6672263"/>
            <a:ext cx="2087562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発達・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こころの相談　 　　　　　　時間</a:t>
            </a:r>
            <a:endParaRPr lang="en-US" altLang="ja-JP" sz="1100" b="1" dirty="0"/>
          </a:p>
        </p:txBody>
      </p:sp>
      <p:sp>
        <p:nvSpPr>
          <p:cNvPr id="122" name="Line 88"/>
          <p:cNvSpPr>
            <a:spLocks noChangeShapeType="1"/>
          </p:cNvSpPr>
          <p:nvPr/>
        </p:nvSpPr>
        <p:spPr bwMode="auto">
          <a:xfrm>
            <a:off x="5464175" y="4656138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3" name="Line 88"/>
          <p:cNvSpPr>
            <a:spLocks noChangeShapeType="1"/>
          </p:cNvSpPr>
          <p:nvPr/>
        </p:nvSpPr>
        <p:spPr bwMode="auto">
          <a:xfrm>
            <a:off x="5464175" y="5592763"/>
            <a:ext cx="385763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5" name="Line 88"/>
          <p:cNvSpPr>
            <a:spLocks noChangeShapeType="1"/>
          </p:cNvSpPr>
          <p:nvPr/>
        </p:nvSpPr>
        <p:spPr bwMode="auto">
          <a:xfrm>
            <a:off x="5464175" y="8185150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6" name="AutoShape 132"/>
          <p:cNvSpPr>
            <a:spLocks noChangeAspect="1" noChangeArrowheads="1"/>
          </p:cNvSpPr>
          <p:nvPr/>
        </p:nvSpPr>
        <p:spPr bwMode="auto">
          <a:xfrm>
            <a:off x="5537200" y="4440238"/>
            <a:ext cx="2232025" cy="3603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広報物作成等　　　　　　 　　時間</a:t>
            </a:r>
            <a:endParaRPr lang="en-US" altLang="ja-JP" sz="1100" b="1" dirty="0"/>
          </a:p>
        </p:txBody>
      </p:sp>
      <p:sp>
        <p:nvSpPr>
          <p:cNvPr id="207" name="正方形/長方形 206"/>
          <p:cNvSpPr/>
          <p:nvPr/>
        </p:nvSpPr>
        <p:spPr>
          <a:xfrm>
            <a:off x="6688138" y="4513263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0" name="AutoShape 132"/>
          <p:cNvSpPr>
            <a:spLocks noChangeAspect="1" noChangeArrowheads="1"/>
          </p:cNvSpPr>
          <p:nvPr/>
        </p:nvSpPr>
        <p:spPr bwMode="auto">
          <a:xfrm>
            <a:off x="5608638" y="5376863"/>
            <a:ext cx="2087562" cy="3603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育児相談</a:t>
            </a:r>
            <a:r>
              <a:rPr lang="ja-JP" altLang="en-US" sz="800" b="1" dirty="0"/>
              <a:t>（一般）</a:t>
            </a:r>
            <a:r>
              <a:rPr lang="ja-JP" altLang="en-US" sz="1100" b="1" dirty="0"/>
              <a:t>　　　　　　　 時間</a:t>
            </a:r>
            <a:endParaRPr lang="en-US" altLang="ja-JP" sz="1100" b="1" dirty="0"/>
          </a:p>
        </p:txBody>
      </p:sp>
      <p:sp>
        <p:nvSpPr>
          <p:cNvPr id="212" name="正方形/長方形 211"/>
          <p:cNvSpPr/>
          <p:nvPr/>
        </p:nvSpPr>
        <p:spPr>
          <a:xfrm>
            <a:off x="6761163" y="5448300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4" name="正方形/長方形 213"/>
          <p:cNvSpPr/>
          <p:nvPr/>
        </p:nvSpPr>
        <p:spPr>
          <a:xfrm>
            <a:off x="6616700" y="6816725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8" name="AutoShape 132"/>
          <p:cNvSpPr>
            <a:spLocks noChangeAspect="1" noChangeArrowheads="1"/>
          </p:cNvSpPr>
          <p:nvPr/>
        </p:nvSpPr>
        <p:spPr bwMode="auto">
          <a:xfrm>
            <a:off x="5608638" y="7969250"/>
            <a:ext cx="2087562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その他の相談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・支援　 　　　　　　　　　　　時間</a:t>
            </a:r>
            <a:endParaRPr lang="en-US" altLang="ja-JP" sz="1100" b="1" dirty="0"/>
          </a:p>
        </p:txBody>
      </p:sp>
      <p:sp>
        <p:nvSpPr>
          <p:cNvPr id="220" name="正方形/長方形 219"/>
          <p:cNvSpPr/>
          <p:nvPr/>
        </p:nvSpPr>
        <p:spPr>
          <a:xfrm>
            <a:off x="6688138" y="8113713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6" name="AutoShape 121"/>
          <p:cNvSpPr>
            <a:spLocks noChangeAspect="1" noChangeArrowheads="1"/>
          </p:cNvSpPr>
          <p:nvPr/>
        </p:nvSpPr>
        <p:spPr bwMode="auto">
          <a:xfrm>
            <a:off x="7769225" y="3576638"/>
            <a:ext cx="2160588" cy="719137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各種教室・地区組織活動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8488363" y="3863975"/>
            <a:ext cx="576262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8" name="Line 88"/>
          <p:cNvSpPr>
            <a:spLocks noChangeShapeType="1"/>
          </p:cNvSpPr>
          <p:nvPr/>
        </p:nvSpPr>
        <p:spPr bwMode="auto">
          <a:xfrm>
            <a:off x="8129588" y="4656138"/>
            <a:ext cx="3127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30" name="AutoShape 121"/>
          <p:cNvSpPr>
            <a:spLocks noChangeAspect="1" noChangeArrowheads="1"/>
          </p:cNvSpPr>
          <p:nvPr/>
        </p:nvSpPr>
        <p:spPr bwMode="auto">
          <a:xfrm>
            <a:off x="10288588" y="3576638"/>
            <a:ext cx="2376487" cy="719137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普及啓発・ﾎﾟﾋﾟｭﾚｰｼｮﾝｱﾌﾟﾛｰﾁ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各種会議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11369675" y="3863975"/>
            <a:ext cx="5762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3" name="AutoShape 132"/>
          <p:cNvSpPr>
            <a:spLocks noChangeAspect="1" noChangeArrowheads="1"/>
          </p:cNvSpPr>
          <p:nvPr/>
        </p:nvSpPr>
        <p:spPr bwMode="auto">
          <a:xfrm>
            <a:off x="8272463" y="4440238"/>
            <a:ext cx="2232025" cy="3603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広報物作成等　　　　　　 　　時間</a:t>
            </a:r>
            <a:endParaRPr lang="en-US" altLang="ja-JP" sz="1100" b="1" dirty="0"/>
          </a:p>
        </p:txBody>
      </p:sp>
      <p:sp>
        <p:nvSpPr>
          <p:cNvPr id="234" name="正方形/長方形 233"/>
          <p:cNvSpPr/>
          <p:nvPr/>
        </p:nvSpPr>
        <p:spPr>
          <a:xfrm>
            <a:off x="9353550" y="4513263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18" name="正方形/長方形 62"/>
          <p:cNvSpPr>
            <a:spLocks noChangeAspect="1" noChangeArrowheads="1"/>
          </p:cNvSpPr>
          <p:nvPr/>
        </p:nvSpPr>
        <p:spPr bwMode="auto">
          <a:xfrm>
            <a:off x="8129588" y="4800600"/>
            <a:ext cx="2735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・スケジュール作成等　年間（　　　）時間</a:t>
            </a:r>
            <a:endParaRPr lang="en-US" altLang="ja-JP" sz="1000"/>
          </a:p>
          <a:p>
            <a:pPr eaLnBrk="1" hangingPunct="1"/>
            <a:r>
              <a:rPr lang="ja-JP" altLang="en-US" sz="1000"/>
              <a:t>・広報物作成等　年間（　　　）時間</a:t>
            </a:r>
            <a:endParaRPr lang="en-US" altLang="ja-JP" sz="1000"/>
          </a:p>
        </p:txBody>
      </p:sp>
      <p:sp>
        <p:nvSpPr>
          <p:cNvPr id="237" name="AutoShape 132"/>
          <p:cNvSpPr>
            <a:spLocks noChangeAspect="1" noChangeArrowheads="1"/>
          </p:cNvSpPr>
          <p:nvPr/>
        </p:nvSpPr>
        <p:spPr bwMode="auto">
          <a:xfrm>
            <a:off x="8345488" y="5232400"/>
            <a:ext cx="2232025" cy="3603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母親</a:t>
            </a:r>
            <a:r>
              <a:rPr lang="en-US" altLang="ja-JP" sz="1100" b="1" dirty="0"/>
              <a:t>/</a:t>
            </a:r>
            <a:r>
              <a:rPr lang="ja-JP" altLang="en-US" sz="1100" b="1" dirty="0"/>
              <a:t>両親学級　　　　　　 　　時間</a:t>
            </a:r>
            <a:endParaRPr lang="en-US" altLang="ja-JP" sz="1100" b="1" dirty="0"/>
          </a:p>
        </p:txBody>
      </p:sp>
      <p:sp>
        <p:nvSpPr>
          <p:cNvPr id="239" name="正方形/長方形 238"/>
          <p:cNvSpPr/>
          <p:nvPr/>
        </p:nvSpPr>
        <p:spPr>
          <a:xfrm>
            <a:off x="9569450" y="5305425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21" name="正方形/長方形 62"/>
          <p:cNvSpPr>
            <a:spLocks noChangeAspect="1" noChangeArrowheads="1"/>
          </p:cNvSpPr>
          <p:nvPr/>
        </p:nvSpPr>
        <p:spPr bwMode="auto">
          <a:xfrm>
            <a:off x="8129588" y="5592763"/>
            <a:ext cx="2735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sp>
        <p:nvSpPr>
          <p:cNvPr id="241" name="AutoShape 132"/>
          <p:cNvSpPr>
            <a:spLocks noChangeAspect="1" noChangeArrowheads="1"/>
          </p:cNvSpPr>
          <p:nvPr/>
        </p:nvSpPr>
        <p:spPr bwMode="auto">
          <a:xfrm>
            <a:off x="8345488" y="6313488"/>
            <a:ext cx="2232025" cy="3587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子育て</a:t>
            </a:r>
            <a:r>
              <a:rPr lang="en-US" altLang="ja-JP" sz="1100" b="1" dirty="0"/>
              <a:t>/</a:t>
            </a:r>
            <a:r>
              <a:rPr lang="ja-JP" altLang="en-US" sz="1100" b="1" dirty="0"/>
              <a:t>離乳食教室　　　　　　　時間</a:t>
            </a:r>
            <a:endParaRPr lang="en-US" altLang="ja-JP" sz="1100" b="1" dirty="0"/>
          </a:p>
        </p:txBody>
      </p:sp>
      <p:sp>
        <p:nvSpPr>
          <p:cNvPr id="242" name="正方形/長方形 241"/>
          <p:cNvSpPr/>
          <p:nvPr/>
        </p:nvSpPr>
        <p:spPr>
          <a:xfrm>
            <a:off x="9713913" y="6384925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6" name="AutoShape 132"/>
          <p:cNvSpPr>
            <a:spLocks noChangeAspect="1" noChangeArrowheads="1"/>
          </p:cNvSpPr>
          <p:nvPr/>
        </p:nvSpPr>
        <p:spPr bwMode="auto">
          <a:xfrm>
            <a:off x="8416925" y="7464425"/>
            <a:ext cx="2232025" cy="3603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子育てサロン</a:t>
            </a:r>
            <a:r>
              <a:rPr lang="en-US" altLang="ja-JP" sz="1100" b="1" dirty="0"/>
              <a:t>/</a:t>
            </a:r>
            <a:r>
              <a:rPr lang="ja-JP" altLang="en-US" sz="1100" b="1" dirty="0"/>
              <a:t>親子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クラブ等の教室　　　　　　　　　時間</a:t>
            </a:r>
            <a:endParaRPr lang="en-US" altLang="ja-JP" sz="1100" b="1" dirty="0"/>
          </a:p>
        </p:txBody>
      </p:sp>
      <p:sp>
        <p:nvSpPr>
          <p:cNvPr id="247" name="正方形/長方形 246"/>
          <p:cNvSpPr/>
          <p:nvPr/>
        </p:nvSpPr>
        <p:spPr>
          <a:xfrm>
            <a:off x="9713913" y="7537450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0" name="Line 88"/>
          <p:cNvSpPr>
            <a:spLocks noChangeShapeType="1"/>
          </p:cNvSpPr>
          <p:nvPr/>
        </p:nvSpPr>
        <p:spPr bwMode="auto">
          <a:xfrm>
            <a:off x="8129588" y="7608888"/>
            <a:ext cx="3127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52" name="AutoShape 132"/>
          <p:cNvSpPr>
            <a:spLocks noChangeAspect="1" noChangeArrowheads="1"/>
          </p:cNvSpPr>
          <p:nvPr/>
        </p:nvSpPr>
        <p:spPr bwMode="auto">
          <a:xfrm>
            <a:off x="8416925" y="8545513"/>
            <a:ext cx="2232025" cy="3587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その他の教室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集団保健指導　　　　　　　　時間</a:t>
            </a:r>
            <a:endParaRPr lang="en-US" altLang="ja-JP" sz="1100" b="1" dirty="0"/>
          </a:p>
        </p:txBody>
      </p:sp>
      <p:sp>
        <p:nvSpPr>
          <p:cNvPr id="255" name="正方形/長方形 254"/>
          <p:cNvSpPr/>
          <p:nvPr/>
        </p:nvSpPr>
        <p:spPr>
          <a:xfrm>
            <a:off x="9569450" y="8688388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" name="AutoShape 132"/>
          <p:cNvSpPr>
            <a:spLocks noChangeAspect="1" noChangeArrowheads="1"/>
          </p:cNvSpPr>
          <p:nvPr/>
        </p:nvSpPr>
        <p:spPr bwMode="auto">
          <a:xfrm>
            <a:off x="10937875" y="4440238"/>
            <a:ext cx="1727200" cy="5762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住民への普及啓発　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 　　　　　　　時間</a:t>
            </a:r>
            <a:endParaRPr lang="en-US" altLang="ja-JP" sz="1100" b="1" dirty="0"/>
          </a:p>
        </p:txBody>
      </p:sp>
      <p:sp>
        <p:nvSpPr>
          <p:cNvPr id="257" name="AutoShape 121"/>
          <p:cNvSpPr>
            <a:spLocks noChangeAspect="1" noChangeArrowheads="1"/>
          </p:cNvSpPr>
          <p:nvPr/>
        </p:nvSpPr>
        <p:spPr bwMode="auto">
          <a:xfrm>
            <a:off x="9424988" y="1992313"/>
            <a:ext cx="3168650" cy="576262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母子保健に関する研修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業務別研修等　　　　　　　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58" name="正方形/長方形 257"/>
          <p:cNvSpPr/>
          <p:nvPr/>
        </p:nvSpPr>
        <p:spPr>
          <a:xfrm>
            <a:off x="11296650" y="2136775"/>
            <a:ext cx="649288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0" name="正方形/長方形 259"/>
          <p:cNvSpPr/>
          <p:nvPr/>
        </p:nvSpPr>
        <p:spPr>
          <a:xfrm>
            <a:off x="9640888" y="2713038"/>
            <a:ext cx="2736850" cy="41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・母子保健に関する研修等への参加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年間（　　　　）回</a:t>
            </a:r>
            <a:r>
              <a:rPr lang="en-US" altLang="ja-JP" sz="1050" dirty="0"/>
              <a:t>×</a:t>
            </a:r>
            <a:r>
              <a:rPr lang="ja-JP" altLang="en-US" sz="1050" dirty="0"/>
              <a:t>１回あたり（　　　）時間</a:t>
            </a:r>
            <a:endParaRPr lang="ja-JP" altLang="en-US" sz="1050" dirty="0"/>
          </a:p>
        </p:txBody>
      </p:sp>
      <p:sp>
        <p:nvSpPr>
          <p:cNvPr id="262" name="正方形/長方形 261"/>
          <p:cNvSpPr/>
          <p:nvPr/>
        </p:nvSpPr>
        <p:spPr>
          <a:xfrm>
            <a:off x="11585575" y="4729163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34" name="正方形/長方形 62"/>
          <p:cNvSpPr>
            <a:spLocks noChangeAspect="1" noChangeArrowheads="1"/>
          </p:cNvSpPr>
          <p:nvPr/>
        </p:nvSpPr>
        <p:spPr bwMode="auto">
          <a:xfrm>
            <a:off x="10864850" y="5016500"/>
            <a:ext cx="1936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・月（　　　）時間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65" name="AutoShape 132"/>
          <p:cNvSpPr>
            <a:spLocks noChangeAspect="1" noChangeArrowheads="1"/>
          </p:cNvSpPr>
          <p:nvPr/>
        </p:nvSpPr>
        <p:spPr bwMode="auto">
          <a:xfrm>
            <a:off x="10937875" y="5376863"/>
            <a:ext cx="1727200" cy="71913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民生委員・児童委員への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研修・連絡会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 　　　　　　　時間</a:t>
            </a:r>
            <a:endParaRPr lang="en-US" altLang="ja-JP" sz="1100" b="1" dirty="0"/>
          </a:p>
        </p:txBody>
      </p:sp>
      <p:sp>
        <p:nvSpPr>
          <p:cNvPr id="267" name="正方形/長方形 266"/>
          <p:cNvSpPr/>
          <p:nvPr/>
        </p:nvSpPr>
        <p:spPr>
          <a:xfrm>
            <a:off x="11657013" y="5808663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37" name="正方形/長方形 62"/>
          <p:cNvSpPr>
            <a:spLocks noChangeAspect="1" noChangeArrowheads="1"/>
          </p:cNvSpPr>
          <p:nvPr/>
        </p:nvSpPr>
        <p:spPr bwMode="auto">
          <a:xfrm>
            <a:off x="10864850" y="6096000"/>
            <a:ext cx="2089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</a:t>
            </a:r>
            <a:r>
              <a:rPr lang="en-US" altLang="ja-JP" sz="1000"/>
              <a:t>1</a:t>
            </a:r>
            <a:r>
              <a:rPr lang="ja-JP" altLang="en-US" sz="1000"/>
              <a:t>回（　　　）時間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269" name="AutoShape 132"/>
          <p:cNvSpPr>
            <a:spLocks noChangeAspect="1" noChangeArrowheads="1"/>
          </p:cNvSpPr>
          <p:nvPr/>
        </p:nvSpPr>
        <p:spPr bwMode="auto">
          <a:xfrm>
            <a:off x="10937875" y="6384925"/>
            <a:ext cx="1727200" cy="5762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母子保健連絡協議会　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 　　　　　　　時間</a:t>
            </a:r>
            <a:endParaRPr lang="en-US" altLang="ja-JP" sz="1100" b="1" dirty="0"/>
          </a:p>
        </p:txBody>
      </p:sp>
      <p:sp>
        <p:nvSpPr>
          <p:cNvPr id="272" name="Line 88"/>
          <p:cNvSpPr>
            <a:spLocks noChangeShapeType="1"/>
          </p:cNvSpPr>
          <p:nvPr/>
        </p:nvSpPr>
        <p:spPr bwMode="auto">
          <a:xfrm>
            <a:off x="352425" y="8688388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71" name="AutoShape 132"/>
          <p:cNvSpPr>
            <a:spLocks noChangeAspect="1" noChangeArrowheads="1"/>
          </p:cNvSpPr>
          <p:nvPr/>
        </p:nvSpPr>
        <p:spPr bwMode="auto">
          <a:xfrm>
            <a:off x="496888" y="8472488"/>
            <a:ext cx="22320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不妊治療の助成　　　　　　　　時間</a:t>
            </a:r>
            <a:endParaRPr lang="en-US" altLang="ja-JP" sz="1100" b="1" dirty="0"/>
          </a:p>
        </p:txBody>
      </p:sp>
      <p:sp>
        <p:nvSpPr>
          <p:cNvPr id="273" name="正方形/長方形 272"/>
          <p:cNvSpPr/>
          <p:nvPr/>
        </p:nvSpPr>
        <p:spPr>
          <a:xfrm>
            <a:off x="1792288" y="8545513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42" name="正方形/長方形 62"/>
          <p:cNvSpPr>
            <a:spLocks noChangeAspect="1" noChangeArrowheads="1"/>
          </p:cNvSpPr>
          <p:nvPr/>
        </p:nvSpPr>
        <p:spPr bwMode="auto">
          <a:xfrm>
            <a:off x="423863" y="8904288"/>
            <a:ext cx="25209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・面談・申請（</a:t>
            </a:r>
            <a:r>
              <a:rPr lang="en-US" altLang="ja-JP" sz="1000"/>
              <a:t>1</a:t>
            </a:r>
            <a:r>
              <a:rPr lang="ja-JP" altLang="en-US" sz="1000"/>
              <a:t>件約</a:t>
            </a:r>
            <a:r>
              <a:rPr lang="en-US" altLang="ja-JP" sz="1000"/>
              <a:t>90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）件</a:t>
            </a:r>
            <a:endParaRPr lang="en-US" altLang="ja-JP" sz="1000"/>
          </a:p>
        </p:txBody>
      </p:sp>
      <p:sp>
        <p:nvSpPr>
          <p:cNvPr id="275" name="正方形/長方形 274"/>
          <p:cNvSpPr/>
          <p:nvPr/>
        </p:nvSpPr>
        <p:spPr>
          <a:xfrm>
            <a:off x="11585575" y="6672263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44" name="正方形/長方形 62"/>
          <p:cNvSpPr>
            <a:spLocks noChangeAspect="1" noChangeArrowheads="1"/>
          </p:cNvSpPr>
          <p:nvPr/>
        </p:nvSpPr>
        <p:spPr bwMode="auto">
          <a:xfrm>
            <a:off x="10864850" y="6961188"/>
            <a:ext cx="20891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</a:t>
            </a:r>
            <a:r>
              <a:rPr lang="en-US" altLang="ja-JP" sz="1000"/>
              <a:t>1</a:t>
            </a:r>
            <a:r>
              <a:rPr lang="ja-JP" altLang="en-US" sz="1000"/>
              <a:t>回（　　　）時間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277" name="AutoShape 132"/>
          <p:cNvSpPr>
            <a:spLocks noChangeAspect="1" noChangeArrowheads="1"/>
          </p:cNvSpPr>
          <p:nvPr/>
        </p:nvSpPr>
        <p:spPr bwMode="auto">
          <a:xfrm>
            <a:off x="10937875" y="7248525"/>
            <a:ext cx="1727200" cy="5762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講演会や学習会の開催　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 　　　　　　　時間</a:t>
            </a:r>
            <a:endParaRPr lang="en-US" altLang="ja-JP" sz="1100" b="1" dirty="0"/>
          </a:p>
        </p:txBody>
      </p:sp>
      <p:sp>
        <p:nvSpPr>
          <p:cNvPr id="278" name="正方形/長方形 277"/>
          <p:cNvSpPr/>
          <p:nvPr/>
        </p:nvSpPr>
        <p:spPr>
          <a:xfrm>
            <a:off x="11585575" y="7537450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47" name="正方形/長方形 62"/>
          <p:cNvSpPr>
            <a:spLocks noChangeAspect="1" noChangeArrowheads="1"/>
          </p:cNvSpPr>
          <p:nvPr/>
        </p:nvSpPr>
        <p:spPr bwMode="auto">
          <a:xfrm>
            <a:off x="10937875" y="7896225"/>
            <a:ext cx="20875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</a:t>
            </a:r>
            <a:r>
              <a:rPr lang="en-US" altLang="ja-JP" sz="1000"/>
              <a:t>1</a:t>
            </a:r>
            <a:r>
              <a:rPr lang="ja-JP" altLang="en-US" sz="1000"/>
              <a:t>回（　　　）時間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280" name="AutoShape 132"/>
          <p:cNvSpPr>
            <a:spLocks noChangeAspect="1" noChangeArrowheads="1"/>
          </p:cNvSpPr>
          <p:nvPr/>
        </p:nvSpPr>
        <p:spPr bwMode="auto">
          <a:xfrm>
            <a:off x="10937875" y="8185150"/>
            <a:ext cx="1727200" cy="5762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その他の事業や業務　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 　　　　　　　時間</a:t>
            </a:r>
            <a:endParaRPr lang="en-US" altLang="ja-JP" sz="1100" b="1" dirty="0"/>
          </a:p>
        </p:txBody>
      </p:sp>
      <p:sp>
        <p:nvSpPr>
          <p:cNvPr id="281" name="正方形/長方形 280"/>
          <p:cNvSpPr/>
          <p:nvPr/>
        </p:nvSpPr>
        <p:spPr>
          <a:xfrm>
            <a:off x="11657013" y="8472488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0" name="正方形/長方形 62"/>
          <p:cNvSpPr>
            <a:spLocks noChangeAspect="1" noChangeArrowheads="1"/>
          </p:cNvSpPr>
          <p:nvPr/>
        </p:nvSpPr>
        <p:spPr bwMode="auto">
          <a:xfrm>
            <a:off x="11009313" y="8761413"/>
            <a:ext cx="2087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・年間（　　　）時間</a:t>
            </a:r>
            <a:endParaRPr lang="en-US" altLang="ja-JP" sz="1000"/>
          </a:p>
        </p:txBody>
      </p:sp>
      <p:sp>
        <p:nvSpPr>
          <p:cNvPr id="2151" name="正方形/長方形 62"/>
          <p:cNvSpPr>
            <a:spLocks noChangeAspect="1" noChangeArrowheads="1"/>
          </p:cNvSpPr>
          <p:nvPr/>
        </p:nvSpPr>
        <p:spPr bwMode="auto">
          <a:xfrm>
            <a:off x="3087688" y="5880100"/>
            <a:ext cx="27368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152" name="正方形/長方形 62"/>
          <p:cNvSpPr>
            <a:spLocks noChangeAspect="1" noChangeArrowheads="1"/>
          </p:cNvSpPr>
          <p:nvPr/>
        </p:nvSpPr>
        <p:spPr bwMode="auto">
          <a:xfrm>
            <a:off x="3087688" y="6888163"/>
            <a:ext cx="27368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153" name="正方形/長方形 62"/>
          <p:cNvSpPr>
            <a:spLocks noChangeAspect="1" noChangeArrowheads="1"/>
          </p:cNvSpPr>
          <p:nvPr/>
        </p:nvSpPr>
        <p:spPr bwMode="auto">
          <a:xfrm>
            <a:off x="3087688" y="7896225"/>
            <a:ext cx="27368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154" name="正方形/長方形 62"/>
          <p:cNvSpPr>
            <a:spLocks noChangeAspect="1" noChangeArrowheads="1"/>
          </p:cNvSpPr>
          <p:nvPr/>
        </p:nvSpPr>
        <p:spPr bwMode="auto">
          <a:xfrm>
            <a:off x="3160713" y="8904288"/>
            <a:ext cx="27352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155" name="正方形/長方形 62"/>
          <p:cNvSpPr>
            <a:spLocks noChangeAspect="1" noChangeArrowheads="1"/>
          </p:cNvSpPr>
          <p:nvPr/>
        </p:nvSpPr>
        <p:spPr bwMode="auto">
          <a:xfrm>
            <a:off x="8201025" y="6745288"/>
            <a:ext cx="2736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sp>
        <p:nvSpPr>
          <p:cNvPr id="2156" name="正方形/長方形 62"/>
          <p:cNvSpPr>
            <a:spLocks noChangeAspect="1" noChangeArrowheads="1"/>
          </p:cNvSpPr>
          <p:nvPr/>
        </p:nvSpPr>
        <p:spPr bwMode="auto">
          <a:xfrm>
            <a:off x="8201025" y="7824788"/>
            <a:ext cx="2736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sp>
        <p:nvSpPr>
          <p:cNvPr id="2157" name="正方形/長方形 62"/>
          <p:cNvSpPr>
            <a:spLocks noChangeAspect="1" noChangeArrowheads="1"/>
          </p:cNvSpPr>
          <p:nvPr/>
        </p:nvSpPr>
        <p:spPr bwMode="auto">
          <a:xfrm>
            <a:off x="8201025" y="8893175"/>
            <a:ext cx="2736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sp>
        <p:nvSpPr>
          <p:cNvPr id="146" name="テキスト ボックス 185"/>
          <p:cNvSpPr txBox="1">
            <a:spLocks noChangeArrowheads="1"/>
          </p:cNvSpPr>
          <p:nvPr/>
        </p:nvSpPr>
        <p:spPr bwMode="auto">
          <a:xfrm>
            <a:off x="136525" y="0"/>
            <a:ext cx="12457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1pPr>
            <a:lvl2pPr marL="639763" indent="-182563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2pPr>
            <a:lvl3pPr marL="1279525" indent="-365125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3pPr>
            <a:lvl4pPr marL="1919288" indent="-547688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4pPr>
            <a:lvl5pPr marL="2559050" indent="-730250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ja-JP" altLang="en-US" sz="1600" b="1" u="sng" dirty="0">
                <a:latin typeface="+mn-ea"/>
                <a:ea typeface="+mn-ea"/>
              </a:rPr>
              <a:t>　　　　　　　　　　　　　　　</a:t>
            </a:r>
            <a:r>
              <a:rPr lang="ja-JP" altLang="en-US" sz="2400" b="1" dirty="0">
                <a:latin typeface="HGｺﾞｼｯｸE" pitchFamily="49" charset="-128"/>
                <a:ea typeface="HGｺﾞｼｯｸE" pitchFamily="49" charset="-128"/>
              </a:rPr>
              <a:t>市・町の保健活動の業務チャート</a:t>
            </a:r>
            <a:r>
              <a:rPr lang="ja-JP" altLang="en-US" sz="2400" dirty="0">
                <a:latin typeface="HGｺﾞｼｯｸE" pitchFamily="49" charset="-128"/>
                <a:ea typeface="HGｺﾞｼｯｸE" pitchFamily="49" charset="-128"/>
              </a:rPr>
              <a:t>（</a:t>
            </a:r>
            <a:r>
              <a:rPr lang="ja-JP" altLang="en-US" sz="2400" dirty="0">
                <a:latin typeface="HG創英角ｺﾞｼｯｸUB" pitchFamily="49" charset="-128"/>
                <a:ea typeface="HG創英角ｺﾞｼｯｸUB" pitchFamily="49" charset="-128"/>
              </a:rPr>
              <a:t>母子保健  </a:t>
            </a:r>
            <a:r>
              <a:rPr lang="ja-JP" altLang="en-US" sz="2400" dirty="0" smtClean="0">
                <a:latin typeface="HG創英角ｺﾞｼｯｸUB" pitchFamily="49" charset="-128"/>
                <a:ea typeface="HG創英角ｺﾞｼｯｸUB" pitchFamily="49" charset="-128"/>
              </a:rPr>
              <a:t>保健所あり）</a:t>
            </a:r>
            <a:endParaRPr lang="en-US" altLang="ja-JP" sz="1200" dirty="0">
              <a:latin typeface="+mn-ea"/>
              <a:ea typeface="+mn-ea"/>
            </a:endParaRPr>
          </a:p>
        </p:txBody>
      </p:sp>
      <p:sp>
        <p:nvSpPr>
          <p:cNvPr id="159" name="テキスト ボックス 165"/>
          <p:cNvSpPr txBox="1">
            <a:spLocks noChangeArrowheads="1"/>
          </p:cNvSpPr>
          <p:nvPr/>
        </p:nvSpPr>
        <p:spPr bwMode="auto">
          <a:xfrm>
            <a:off x="568325" y="839788"/>
            <a:ext cx="52562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・人口：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　　　　　人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　　・年間出生数：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　　　　　人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+mj-ea"/>
                <a:ea typeface="+mj-ea"/>
              </a:rPr>
              <a:t>　　　　　　　　　　　　</a:t>
            </a:r>
            <a:r>
              <a:rPr lang="ja-JP" altLang="en-US" sz="1600" b="1" dirty="0">
                <a:latin typeface="+mj-ea"/>
                <a:ea typeface="+mj-ea"/>
              </a:rPr>
              <a:t>　　　　　　　　　　　　　　　　　　　　　　　　　　　　　　　　　　　　</a:t>
            </a:r>
            <a:endParaRPr lang="ja-JP" altLang="en-US" sz="1100" b="1" dirty="0">
              <a:latin typeface="+mj-ea"/>
              <a:ea typeface="+mj-ea"/>
            </a:endParaRPr>
          </a:p>
        </p:txBody>
      </p:sp>
      <p:sp>
        <p:nvSpPr>
          <p:cNvPr id="160" name="テキスト ボックス 165"/>
          <p:cNvSpPr txBox="1">
            <a:spLocks noChangeArrowheads="1"/>
          </p:cNvSpPr>
          <p:nvPr/>
        </p:nvSpPr>
        <p:spPr bwMode="auto">
          <a:xfrm>
            <a:off x="5608638" y="696913"/>
            <a:ext cx="67691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・業務の分担：地区担当制　業務担当制　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母子保健担当の保健師　　　　　人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・母子保健に関する業務にかかる時間　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計　　　　　　　時間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b="1" dirty="0">
                <a:latin typeface="+mj-ea"/>
                <a:ea typeface="+mj-ea"/>
              </a:rPr>
              <a:t>　　　　　　　　　　　　　　　　　　　　　　　　　　　　　　　　　　　</a:t>
            </a:r>
            <a:endParaRPr lang="ja-JP" altLang="en-US" sz="11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Line 72"/>
          <p:cNvSpPr>
            <a:spLocks noChangeShapeType="1"/>
          </p:cNvSpPr>
          <p:nvPr/>
        </p:nvSpPr>
        <p:spPr bwMode="auto">
          <a:xfrm flipH="1" flipV="1">
            <a:off x="3016250" y="3721100"/>
            <a:ext cx="1512888" cy="100806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4" name="Line 72"/>
          <p:cNvSpPr>
            <a:spLocks noChangeShapeType="1"/>
          </p:cNvSpPr>
          <p:nvPr/>
        </p:nvSpPr>
        <p:spPr bwMode="auto">
          <a:xfrm flipV="1">
            <a:off x="3521075" y="120650"/>
            <a:ext cx="0" cy="316706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10648950" y="3360738"/>
            <a:ext cx="2016125" cy="6040437"/>
          </a:xfrm>
          <a:prstGeom prst="rect">
            <a:avLst/>
          </a:prstGeom>
          <a:solidFill>
            <a:srgbClr val="FFCC99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6545263" y="263525"/>
            <a:ext cx="6119812" cy="3097213"/>
          </a:xfrm>
          <a:prstGeom prst="rect">
            <a:avLst/>
          </a:prstGeom>
          <a:solidFill>
            <a:srgbClr val="FFCC99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Line 72"/>
          <p:cNvSpPr>
            <a:spLocks noChangeShapeType="1"/>
          </p:cNvSpPr>
          <p:nvPr/>
        </p:nvSpPr>
        <p:spPr bwMode="auto">
          <a:xfrm flipV="1">
            <a:off x="855663" y="3721100"/>
            <a:ext cx="0" cy="338296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Line 72"/>
          <p:cNvSpPr>
            <a:spLocks noChangeShapeType="1"/>
          </p:cNvSpPr>
          <p:nvPr/>
        </p:nvSpPr>
        <p:spPr bwMode="auto">
          <a:xfrm flipV="1">
            <a:off x="712788" y="120650"/>
            <a:ext cx="0" cy="36004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" name="AutoShape 121"/>
          <p:cNvSpPr>
            <a:spLocks noChangeAspect="1" noChangeArrowheads="1"/>
          </p:cNvSpPr>
          <p:nvPr/>
        </p:nvSpPr>
        <p:spPr bwMode="auto">
          <a:xfrm>
            <a:off x="207963" y="407988"/>
            <a:ext cx="2592387" cy="647700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乳幼児健</a:t>
            </a:r>
            <a:r>
              <a:rPr lang="ja-JP" altLang="en-US" sz="1200" b="1" dirty="0"/>
              <a:t>診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3" name="AutoShape 132"/>
          <p:cNvSpPr>
            <a:spLocks noChangeAspect="1" noChangeArrowheads="1"/>
          </p:cNvSpPr>
          <p:nvPr/>
        </p:nvSpPr>
        <p:spPr bwMode="auto">
          <a:xfrm>
            <a:off x="423863" y="1271588"/>
            <a:ext cx="2663825" cy="4333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年間計画の作成・周知　　　　　　　　　時間</a:t>
            </a:r>
            <a:endParaRPr lang="en-US" altLang="ja-JP" sz="1100" b="1" dirty="0"/>
          </a:p>
        </p:txBody>
      </p:sp>
      <p:sp>
        <p:nvSpPr>
          <p:cNvPr id="5" name="テキスト ボックス 64"/>
          <p:cNvSpPr txBox="1">
            <a:spLocks noChangeArrowheads="1"/>
          </p:cNvSpPr>
          <p:nvPr/>
        </p:nvSpPr>
        <p:spPr bwMode="auto">
          <a:xfrm>
            <a:off x="712788" y="1776413"/>
            <a:ext cx="2592387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</a:t>
            </a:r>
            <a:r>
              <a:rPr lang="ja-JP" altLang="en-US" sz="1050" dirty="0"/>
              <a:t>年間スケジュールの作成</a:t>
            </a:r>
            <a:r>
              <a:rPr lang="ja-JP" altLang="en-US" sz="1050" dirty="0"/>
              <a:t>や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他部署との調整　　年間（約　時間）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・乳幼児健診に関する広報</a:t>
            </a:r>
            <a:endParaRPr lang="en-US" altLang="ja-JP" sz="1050" dirty="0"/>
          </a:p>
          <a:p>
            <a:pPr>
              <a:defRPr/>
            </a:pPr>
            <a:r>
              <a:rPr lang="en-US" altLang="ja-JP" sz="1050" dirty="0"/>
              <a:t>      </a:t>
            </a:r>
            <a:r>
              <a:rPr lang="ja-JP" altLang="en-US" sz="1050" dirty="0"/>
              <a:t>　年間（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6" name="正方形/長方形 5"/>
          <p:cNvSpPr/>
          <p:nvPr/>
        </p:nvSpPr>
        <p:spPr>
          <a:xfrm>
            <a:off x="1360488" y="552450"/>
            <a:ext cx="647700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079625" y="1344613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AutoShape 132"/>
          <p:cNvSpPr>
            <a:spLocks noChangeAspect="1" noChangeArrowheads="1"/>
          </p:cNvSpPr>
          <p:nvPr/>
        </p:nvSpPr>
        <p:spPr bwMode="auto">
          <a:xfrm>
            <a:off x="496888" y="2497138"/>
            <a:ext cx="2303462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（健診委託</a:t>
            </a:r>
            <a:r>
              <a:rPr lang="en-US" altLang="ja-JP" sz="1100" b="1" dirty="0"/>
              <a:t>)</a:t>
            </a:r>
            <a:r>
              <a:rPr lang="ja-JP" altLang="en-US" sz="1100" b="1" dirty="0"/>
              <a:t>医療機関等との調整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1431925" y="2784475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64"/>
          <p:cNvSpPr txBox="1">
            <a:spLocks noChangeArrowheads="1"/>
          </p:cNvSpPr>
          <p:nvPr/>
        </p:nvSpPr>
        <p:spPr bwMode="auto">
          <a:xfrm>
            <a:off x="712788" y="3216275"/>
            <a:ext cx="338455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・（健診委託）医療機関との調整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年間（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2" name="AutoShape 132"/>
          <p:cNvSpPr>
            <a:spLocks noChangeAspect="1" noChangeArrowheads="1"/>
          </p:cNvSpPr>
          <p:nvPr/>
        </p:nvSpPr>
        <p:spPr bwMode="auto">
          <a:xfrm>
            <a:off x="639763" y="3937000"/>
            <a:ext cx="2305050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法定：</a:t>
            </a:r>
            <a:r>
              <a:rPr lang="en-US" altLang="ja-JP" sz="1100" b="1" dirty="0"/>
              <a:t>1</a:t>
            </a:r>
            <a:r>
              <a:rPr lang="ja-JP" altLang="en-US" sz="1100" b="1" dirty="0"/>
              <a:t>歳</a:t>
            </a:r>
            <a:r>
              <a:rPr lang="en-US" altLang="ja-JP" sz="1100" b="1" dirty="0"/>
              <a:t>6</a:t>
            </a:r>
            <a:r>
              <a:rPr lang="ja-JP" altLang="en-US" sz="1100" b="1" dirty="0"/>
              <a:t>カ月児健診</a:t>
            </a:r>
            <a:r>
              <a:rPr lang="en-US" altLang="ja-JP" sz="1100" b="1" dirty="0"/>
              <a:t>(</a:t>
            </a:r>
            <a:r>
              <a:rPr lang="ja-JP" altLang="en-US" sz="1100" b="1" dirty="0"/>
              <a:t>直営）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1504950" y="4224338"/>
            <a:ext cx="503238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Line 88"/>
          <p:cNvSpPr>
            <a:spLocks noChangeShapeType="1"/>
          </p:cNvSpPr>
          <p:nvPr/>
        </p:nvSpPr>
        <p:spPr bwMode="auto">
          <a:xfrm>
            <a:off x="712788" y="3721100"/>
            <a:ext cx="2303462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テキスト ボックス 64"/>
          <p:cNvSpPr txBox="1">
            <a:spLocks noChangeArrowheads="1"/>
          </p:cNvSpPr>
          <p:nvPr/>
        </p:nvSpPr>
        <p:spPr bwMode="auto">
          <a:xfrm>
            <a:off x="1000125" y="4656138"/>
            <a:ext cx="3600450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・健診の運営準備　１回（</a:t>
            </a:r>
            <a:r>
              <a:rPr lang="en-US" altLang="ja-JP" sz="1050" dirty="0"/>
              <a:t>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・対象児の把握　年間（約</a:t>
            </a:r>
            <a:r>
              <a:rPr lang="en-US" altLang="ja-JP" sz="1050" dirty="0"/>
              <a:t>15</a:t>
            </a:r>
            <a:r>
              <a:rPr lang="ja-JP" altLang="en-US" sz="1050" dirty="0"/>
              <a:t>時間）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・健診の勧奨　１件につき（約</a:t>
            </a:r>
            <a:r>
              <a:rPr lang="en-US" altLang="ja-JP" sz="1050" dirty="0"/>
              <a:t>15</a:t>
            </a:r>
            <a:r>
              <a:rPr lang="ja-JP" altLang="en-US" sz="1050" dirty="0"/>
              <a:t>分）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・物品準備・会場設営　１回（約</a:t>
            </a:r>
            <a:r>
              <a:rPr lang="en-US" altLang="ja-JP" sz="1050" dirty="0"/>
              <a:t>6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・健診の実施　 １回（約</a:t>
            </a:r>
            <a:r>
              <a:rPr lang="en-US" altLang="ja-JP" sz="1050" dirty="0"/>
              <a:t>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・健診後のｶﾝﾌｧﾚﾝｽ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・健診後のフォロー（要精密検査） 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　　　　１回につき（約</a:t>
            </a:r>
            <a:r>
              <a:rPr lang="en-US" altLang="ja-JP" sz="1050" dirty="0"/>
              <a:t>60</a:t>
            </a:r>
            <a:r>
              <a:rPr lang="ja-JP" altLang="en-US" sz="1050" dirty="0"/>
              <a:t>分）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・未健診児への対応　１件につき（約</a:t>
            </a:r>
            <a:r>
              <a:rPr lang="en-US" altLang="ja-JP" sz="1050" dirty="0"/>
              <a:t>60</a:t>
            </a:r>
            <a:r>
              <a:rPr lang="ja-JP" altLang="en-US" sz="1050" dirty="0"/>
              <a:t>分）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・健診の報告・台帳の管理　１カ月（約</a:t>
            </a:r>
            <a:r>
              <a:rPr lang="en-US" altLang="ja-JP" sz="1050" dirty="0"/>
              <a:t>10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×12</a:t>
            </a:r>
            <a:r>
              <a:rPr lang="ja-JP" altLang="en-US" sz="1050" dirty="0"/>
              <a:t>ヶ月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・その他の時間　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20" name="AutoShape 132"/>
          <p:cNvSpPr>
            <a:spLocks noChangeAspect="1" noChangeArrowheads="1"/>
          </p:cNvSpPr>
          <p:nvPr/>
        </p:nvSpPr>
        <p:spPr bwMode="auto">
          <a:xfrm>
            <a:off x="639763" y="6600825"/>
            <a:ext cx="2305050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法定：</a:t>
            </a:r>
            <a:r>
              <a:rPr lang="en-US" altLang="ja-JP" sz="1100" b="1" dirty="0"/>
              <a:t>3</a:t>
            </a:r>
            <a:r>
              <a:rPr lang="ja-JP" altLang="en-US" sz="1100" b="1" dirty="0"/>
              <a:t>歳児健診（直営）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1576388" y="6888163"/>
            <a:ext cx="503237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Line 72"/>
          <p:cNvSpPr>
            <a:spLocks noChangeShapeType="1"/>
          </p:cNvSpPr>
          <p:nvPr/>
        </p:nvSpPr>
        <p:spPr bwMode="auto">
          <a:xfrm flipV="1">
            <a:off x="4745038" y="4800600"/>
            <a:ext cx="0" cy="33131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AutoShape 132"/>
          <p:cNvSpPr>
            <a:spLocks noChangeAspect="1" noChangeArrowheads="1"/>
          </p:cNvSpPr>
          <p:nvPr/>
        </p:nvSpPr>
        <p:spPr bwMode="auto">
          <a:xfrm>
            <a:off x="4456113" y="4513263"/>
            <a:ext cx="2881312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法定外</a:t>
            </a:r>
            <a:r>
              <a:rPr lang="ja-JP" altLang="en-US" sz="1100" b="1" u="sng" dirty="0"/>
              <a:t>　　　　　　　　　健診</a:t>
            </a:r>
            <a:r>
              <a:rPr lang="ja-JP" altLang="en-US" sz="1100" b="1" dirty="0"/>
              <a:t>　　　　　　　　時間</a:t>
            </a:r>
            <a:endParaRPr lang="en-US" altLang="ja-JP" sz="1100" b="1" dirty="0"/>
          </a:p>
        </p:txBody>
      </p:sp>
      <p:sp>
        <p:nvSpPr>
          <p:cNvPr id="25" name="テキスト ボックス 64"/>
          <p:cNvSpPr txBox="1">
            <a:spLocks noChangeArrowheads="1"/>
          </p:cNvSpPr>
          <p:nvPr/>
        </p:nvSpPr>
        <p:spPr bwMode="auto">
          <a:xfrm>
            <a:off x="4816475" y="5016500"/>
            <a:ext cx="5761038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・健診の運営準備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・対象児の把握　年間（　　　）時間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・健診の勧奨　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・物品準備・会場設営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・健診の実施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・ｶﾝﾌｧﾚﾝｽ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・健診後のフォロー（要精密検査） 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・未健診児への対応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・報告・台帳の管理　１カ月（　　　）時間</a:t>
            </a:r>
            <a:r>
              <a:rPr lang="en-US" altLang="ja-JP" sz="1050" dirty="0"/>
              <a:t>×12</a:t>
            </a:r>
            <a:r>
              <a:rPr lang="ja-JP" altLang="en-US" sz="1050" dirty="0"/>
              <a:t>ヶ月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32" name="正方形/長方形 31"/>
          <p:cNvSpPr/>
          <p:nvPr/>
        </p:nvSpPr>
        <p:spPr>
          <a:xfrm>
            <a:off x="6400800" y="6169025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右大かっこ 34"/>
          <p:cNvSpPr/>
          <p:nvPr/>
        </p:nvSpPr>
        <p:spPr>
          <a:xfrm>
            <a:off x="10288588" y="4513263"/>
            <a:ext cx="288925" cy="496728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テキスト ボックス 64"/>
          <p:cNvSpPr txBox="1">
            <a:spLocks noChangeArrowheads="1"/>
          </p:cNvSpPr>
          <p:nvPr/>
        </p:nvSpPr>
        <p:spPr bwMode="auto">
          <a:xfrm>
            <a:off x="10721975" y="6745288"/>
            <a:ext cx="19431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400" b="1" dirty="0"/>
              <a:t>【</a:t>
            </a:r>
            <a:r>
              <a:rPr lang="ja-JP" altLang="en-US" sz="1400" b="1" dirty="0"/>
              <a:t>乳幼児健診を</a:t>
            </a:r>
            <a:endParaRPr lang="en-US" altLang="ja-JP" sz="1400" b="1" dirty="0"/>
          </a:p>
          <a:p>
            <a:pPr>
              <a:defRPr/>
            </a:pPr>
            <a:r>
              <a:rPr lang="ja-JP" altLang="en-US" sz="1400" b="1" dirty="0"/>
              <a:t>委託している場合</a:t>
            </a:r>
            <a:r>
              <a:rPr lang="en-US" altLang="ja-JP" sz="1400" b="1" dirty="0"/>
              <a:t>】</a:t>
            </a:r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37" name="テキスト ボックス 64"/>
          <p:cNvSpPr txBox="1">
            <a:spLocks noChangeArrowheads="1"/>
          </p:cNvSpPr>
          <p:nvPr/>
        </p:nvSpPr>
        <p:spPr bwMode="auto">
          <a:xfrm>
            <a:off x="10721975" y="5880100"/>
            <a:ext cx="93503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6000">
                <a:solidFill>
                  <a:srgbClr val="0D0D0D"/>
                </a:solidFill>
              </a:rPr>
              <a:t>+</a:t>
            </a:r>
          </a:p>
          <a:p>
            <a:pPr eaLnBrk="1" hangingPunct="1"/>
            <a:endParaRPr lang="en-US" altLang="ja-JP" sz="600"/>
          </a:p>
          <a:p>
            <a:pPr eaLnBrk="1" hangingPunct="1"/>
            <a:endParaRPr lang="en-US" altLang="ja-JP" sz="600"/>
          </a:p>
          <a:p>
            <a:pPr eaLnBrk="1" hangingPunct="1"/>
            <a:endParaRPr lang="en-US" altLang="ja-JP" sz="600"/>
          </a:p>
          <a:p>
            <a:pPr eaLnBrk="1" hangingPunct="1"/>
            <a:endParaRPr lang="en-US" altLang="ja-JP" sz="600"/>
          </a:p>
          <a:p>
            <a:pPr eaLnBrk="1" hangingPunct="1"/>
            <a:endParaRPr lang="en-US" altLang="ja-JP" sz="600"/>
          </a:p>
          <a:p>
            <a:pPr eaLnBrk="1" hangingPunct="1"/>
            <a:r>
              <a:rPr lang="ja-JP" altLang="en-US" sz="600"/>
              <a:t>　</a:t>
            </a:r>
            <a:endParaRPr lang="en-US" altLang="ja-JP" sz="600"/>
          </a:p>
          <a:p>
            <a:pPr eaLnBrk="1" hangingPunct="1"/>
            <a:endParaRPr lang="en-US" altLang="ja-JP" sz="600"/>
          </a:p>
          <a:p>
            <a:pPr eaLnBrk="1" hangingPunct="1"/>
            <a:endParaRPr lang="ja-JP" altLang="en-US" sz="600"/>
          </a:p>
        </p:txBody>
      </p:sp>
      <p:grpSp>
        <p:nvGrpSpPr>
          <p:cNvPr id="3101" name="グループ化 53"/>
          <p:cNvGrpSpPr>
            <a:grpSpLocks/>
          </p:cNvGrpSpPr>
          <p:nvPr/>
        </p:nvGrpSpPr>
        <p:grpSpPr bwMode="auto">
          <a:xfrm>
            <a:off x="9713913" y="192088"/>
            <a:ext cx="2879725" cy="1512887"/>
            <a:chOff x="4384576" y="48072"/>
            <a:chExt cx="2880320" cy="1512168"/>
          </a:xfrm>
        </p:grpSpPr>
        <p:sp>
          <p:nvSpPr>
            <p:cNvPr id="33" name="Line 72"/>
            <p:cNvSpPr>
              <a:spLocks noChangeShapeType="1"/>
            </p:cNvSpPr>
            <p:nvPr/>
          </p:nvSpPr>
          <p:spPr bwMode="auto">
            <a:xfrm flipV="1">
              <a:off x="5032410" y="48072"/>
              <a:ext cx="0" cy="1512168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AutoShape 121"/>
            <p:cNvSpPr>
              <a:spLocks noChangeAspect="1" noChangeArrowheads="1"/>
            </p:cNvSpPr>
            <p:nvPr/>
          </p:nvSpPr>
          <p:spPr bwMode="auto">
            <a:xfrm>
              <a:off x="4384576" y="336860"/>
              <a:ext cx="2880320" cy="647392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22225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</p:spPr>
          <p:txBody>
            <a:bodyPr wrap="none" lIns="128016" tIns="64008" rIns="128016" bIns="64008" anchor="ctr"/>
            <a:lstStyle/>
            <a:p>
              <a:pPr>
                <a:defRPr/>
              </a:pPr>
              <a:r>
                <a:rPr lang="ja-JP" altLang="en-US" sz="1200" b="1" dirty="0"/>
                <a:t>◆その他の業務　　　　　　　　　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時間</a:t>
              </a:r>
              <a:endParaRPr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896188" y="479667"/>
              <a:ext cx="649421" cy="3601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57" name="Line 72"/>
          <p:cNvSpPr>
            <a:spLocks noChangeShapeType="1"/>
          </p:cNvSpPr>
          <p:nvPr/>
        </p:nvSpPr>
        <p:spPr bwMode="auto">
          <a:xfrm flipV="1">
            <a:off x="7192963" y="192088"/>
            <a:ext cx="0" cy="237648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8" name="AutoShape 121"/>
          <p:cNvSpPr>
            <a:spLocks noChangeAspect="1" noChangeArrowheads="1"/>
          </p:cNvSpPr>
          <p:nvPr/>
        </p:nvSpPr>
        <p:spPr bwMode="auto">
          <a:xfrm>
            <a:off x="6545263" y="479425"/>
            <a:ext cx="3024187" cy="64928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◆保健所関連業務　　　　　　　        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8201025" y="623888"/>
            <a:ext cx="647700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8561388" y="2424113"/>
            <a:ext cx="503237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8561388" y="2424113"/>
            <a:ext cx="503237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AutoShape 132"/>
          <p:cNvSpPr>
            <a:spLocks noChangeAspect="1" noChangeArrowheads="1"/>
          </p:cNvSpPr>
          <p:nvPr/>
        </p:nvSpPr>
        <p:spPr bwMode="auto">
          <a:xfrm>
            <a:off x="6761163" y="1344613"/>
            <a:ext cx="29527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児童の結核に関する業務　　　　　　　　　時間</a:t>
            </a:r>
            <a:endParaRPr lang="en-US" altLang="ja-JP" sz="1100" b="1" dirty="0"/>
          </a:p>
        </p:txBody>
      </p:sp>
      <p:sp>
        <p:nvSpPr>
          <p:cNvPr id="61" name="正方形/長方形 60"/>
          <p:cNvSpPr/>
          <p:nvPr/>
        </p:nvSpPr>
        <p:spPr>
          <a:xfrm>
            <a:off x="8561388" y="1344613"/>
            <a:ext cx="503237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AutoShape 132"/>
          <p:cNvSpPr>
            <a:spLocks noChangeAspect="1" noChangeArrowheads="1"/>
          </p:cNvSpPr>
          <p:nvPr/>
        </p:nvSpPr>
        <p:spPr bwMode="auto">
          <a:xfrm>
            <a:off x="6761163" y="1847850"/>
            <a:ext cx="28797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小児慢性特定疾患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治療研究事業　　　　　　　　　　　　　　　 時間</a:t>
            </a:r>
            <a:endParaRPr lang="en-US" altLang="ja-JP" sz="1100" b="1" dirty="0"/>
          </a:p>
        </p:txBody>
      </p:sp>
      <p:sp>
        <p:nvSpPr>
          <p:cNvPr id="74" name="正方形/長方形 73"/>
          <p:cNvSpPr/>
          <p:nvPr/>
        </p:nvSpPr>
        <p:spPr>
          <a:xfrm>
            <a:off x="8561388" y="1920875"/>
            <a:ext cx="503237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テキスト ボックス 64"/>
          <p:cNvSpPr txBox="1">
            <a:spLocks noChangeArrowheads="1"/>
          </p:cNvSpPr>
          <p:nvPr/>
        </p:nvSpPr>
        <p:spPr bwMode="auto">
          <a:xfrm>
            <a:off x="10721975" y="4513263"/>
            <a:ext cx="1655763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srgbClr val="C00000"/>
                </a:solidFill>
              </a:rPr>
              <a:t>自分たちの市町村の状況に応じて実施している事業、対応している業務がありましたら、ご記入ください。</a:t>
            </a:r>
            <a:endParaRPr lang="en-US" altLang="ja-JP" sz="14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82" name="テキスト ボックス 64"/>
          <p:cNvSpPr txBox="1">
            <a:spLocks noChangeArrowheads="1"/>
          </p:cNvSpPr>
          <p:nvPr/>
        </p:nvSpPr>
        <p:spPr bwMode="auto">
          <a:xfrm>
            <a:off x="10721975" y="7104063"/>
            <a:ext cx="1943100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ja-JP" sz="1600" dirty="0"/>
          </a:p>
          <a:p>
            <a:pPr>
              <a:defRPr/>
            </a:pPr>
            <a:r>
              <a:rPr lang="ja-JP" altLang="en-US" sz="1050" dirty="0"/>
              <a:t>・委託に関する調整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・委託業者のﾓﾆﾀﾘﾝｸﾞ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・委託業者の評価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　　　　　　　　　　　　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　　　　　　　　　　　　　　　　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　　　　　　　　　　　　　　　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　　　　　　　　　　　　　　　　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　　　　　　　　　等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年間（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pic>
        <p:nvPicPr>
          <p:cNvPr id="31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26049">
            <a:off x="11681619" y="3899694"/>
            <a:ext cx="69691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11572082" y="5966618"/>
            <a:ext cx="831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AutoShape 132"/>
          <p:cNvSpPr>
            <a:spLocks noChangeAspect="1" noChangeArrowheads="1"/>
          </p:cNvSpPr>
          <p:nvPr/>
        </p:nvSpPr>
        <p:spPr bwMode="auto">
          <a:xfrm>
            <a:off x="6761163" y="2424113"/>
            <a:ext cx="29527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                                        　　　　　　　　　時間</a:t>
            </a:r>
            <a:endParaRPr lang="en-US" altLang="ja-JP" sz="1100" b="1" dirty="0"/>
          </a:p>
        </p:txBody>
      </p:sp>
      <p:cxnSp>
        <p:nvCxnSpPr>
          <p:cNvPr id="78" name="直線コネクタ 77"/>
          <p:cNvCxnSpPr/>
          <p:nvPr/>
        </p:nvCxnSpPr>
        <p:spPr>
          <a:xfrm>
            <a:off x="6905625" y="2713038"/>
            <a:ext cx="15827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8561388" y="2497138"/>
            <a:ext cx="503237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AutoShape 121"/>
          <p:cNvSpPr>
            <a:spLocks noChangeAspect="1" noChangeArrowheads="1"/>
          </p:cNvSpPr>
          <p:nvPr/>
        </p:nvSpPr>
        <p:spPr bwMode="auto">
          <a:xfrm>
            <a:off x="3160713" y="407988"/>
            <a:ext cx="2592387" cy="647700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2222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予防接種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4097338" y="552450"/>
            <a:ext cx="647700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AutoShape 132"/>
          <p:cNvSpPr>
            <a:spLocks noChangeAspect="1" noChangeArrowheads="1"/>
          </p:cNvSpPr>
          <p:nvPr/>
        </p:nvSpPr>
        <p:spPr bwMode="auto">
          <a:xfrm>
            <a:off x="3232150" y="1271588"/>
            <a:ext cx="2881313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年間計画の作成・周知　　　　　　　　　時間</a:t>
            </a:r>
            <a:endParaRPr lang="en-US" altLang="ja-JP" sz="1100" b="1" dirty="0"/>
          </a:p>
        </p:txBody>
      </p:sp>
      <p:sp>
        <p:nvSpPr>
          <p:cNvPr id="97" name="正方形/長方形 96"/>
          <p:cNvSpPr/>
          <p:nvPr/>
        </p:nvSpPr>
        <p:spPr>
          <a:xfrm>
            <a:off x="4960938" y="1344613"/>
            <a:ext cx="503237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テキスト ボックス 64"/>
          <p:cNvSpPr txBox="1">
            <a:spLocks noChangeArrowheads="1"/>
          </p:cNvSpPr>
          <p:nvPr/>
        </p:nvSpPr>
        <p:spPr bwMode="auto">
          <a:xfrm>
            <a:off x="3592513" y="1776413"/>
            <a:ext cx="27368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</a:t>
            </a:r>
            <a:r>
              <a:rPr lang="ja-JP" altLang="en-US" sz="1050" dirty="0"/>
              <a:t>年間スケジュールの作成</a:t>
            </a:r>
            <a:r>
              <a:rPr lang="ja-JP" altLang="en-US" sz="1050" dirty="0"/>
              <a:t>や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他部署との調整　　年間（</a:t>
            </a:r>
            <a:r>
              <a:rPr lang="en-US" altLang="ja-JP" sz="1050" dirty="0"/>
              <a:t>5</a:t>
            </a:r>
            <a:r>
              <a:rPr lang="ja-JP" altLang="en-US" sz="1050" dirty="0"/>
              <a:t>時間）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・乳幼児健診に関する広報年間（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99" name="AutoShape 132"/>
          <p:cNvSpPr>
            <a:spLocks noChangeAspect="1" noChangeArrowheads="1"/>
          </p:cNvSpPr>
          <p:nvPr/>
        </p:nvSpPr>
        <p:spPr bwMode="auto">
          <a:xfrm>
            <a:off x="3232150" y="2424113"/>
            <a:ext cx="2808288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医療機関等との調整　　　　　　　　　　時間</a:t>
            </a:r>
            <a:endParaRPr lang="en-US" altLang="ja-JP" sz="1100" b="1" dirty="0"/>
          </a:p>
        </p:txBody>
      </p:sp>
      <p:sp>
        <p:nvSpPr>
          <p:cNvPr id="100" name="正方形/長方形 99"/>
          <p:cNvSpPr/>
          <p:nvPr/>
        </p:nvSpPr>
        <p:spPr>
          <a:xfrm>
            <a:off x="10721975" y="6745288"/>
            <a:ext cx="1800225" cy="2232025"/>
          </a:xfrm>
          <a:prstGeom prst="rect">
            <a:avLst/>
          </a:prstGeom>
          <a:noFill/>
          <a:ln>
            <a:solidFill>
              <a:schemeClr val="bg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テキスト ボックス 64"/>
          <p:cNvSpPr txBox="1">
            <a:spLocks noChangeArrowheads="1"/>
          </p:cNvSpPr>
          <p:nvPr/>
        </p:nvSpPr>
        <p:spPr bwMode="auto">
          <a:xfrm>
            <a:off x="4745038" y="8401050"/>
            <a:ext cx="5759450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・健診の運営準備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・対象児の把握　年間（　　　）時間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・健診の勧奨　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・物品準備・会場設営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・健診の実施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・ｶﾝﾌｧﾚﾝｽ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・健診後のフォロー（要精密検査） 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・未健診児への対応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・報告・台帳の管理　１カ月（　　　）時間</a:t>
            </a:r>
            <a:r>
              <a:rPr lang="en-US" altLang="ja-JP" sz="1050" dirty="0"/>
              <a:t>×12</a:t>
            </a:r>
            <a:r>
              <a:rPr lang="ja-JP" altLang="en-US" sz="1050" dirty="0"/>
              <a:t>ヶ月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04" name="AutoShape 132"/>
          <p:cNvSpPr>
            <a:spLocks noChangeAspect="1" noChangeArrowheads="1"/>
          </p:cNvSpPr>
          <p:nvPr/>
        </p:nvSpPr>
        <p:spPr bwMode="auto">
          <a:xfrm>
            <a:off x="4529138" y="7896225"/>
            <a:ext cx="2879725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法定外</a:t>
            </a:r>
            <a:r>
              <a:rPr lang="ja-JP" altLang="en-US" sz="1100" b="1" u="sng" dirty="0"/>
              <a:t>　　　　　　　　　健診</a:t>
            </a:r>
            <a:r>
              <a:rPr lang="ja-JP" altLang="en-US" sz="1100" b="1" dirty="0"/>
              <a:t>　　　　　　　　時間</a:t>
            </a:r>
            <a:endParaRPr lang="en-US" altLang="ja-JP" sz="1100" b="1" dirty="0"/>
          </a:p>
        </p:txBody>
      </p:sp>
      <p:sp>
        <p:nvSpPr>
          <p:cNvPr id="105" name="AutoShape 132"/>
          <p:cNvSpPr>
            <a:spLocks noChangeAspect="1" noChangeArrowheads="1"/>
          </p:cNvSpPr>
          <p:nvPr/>
        </p:nvSpPr>
        <p:spPr bwMode="auto">
          <a:xfrm>
            <a:off x="4529138" y="6096000"/>
            <a:ext cx="2879725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法定外</a:t>
            </a:r>
            <a:r>
              <a:rPr lang="ja-JP" altLang="en-US" sz="1100" b="1" u="sng" dirty="0"/>
              <a:t>　　　　　　　　　健診</a:t>
            </a:r>
            <a:r>
              <a:rPr lang="ja-JP" altLang="en-US" sz="1100" b="1" dirty="0"/>
              <a:t>　　　　　　　　時間</a:t>
            </a:r>
            <a:endParaRPr lang="en-US" altLang="ja-JP" sz="1100" b="1" dirty="0"/>
          </a:p>
        </p:txBody>
      </p:sp>
      <p:sp>
        <p:nvSpPr>
          <p:cNvPr id="106" name="テキスト ボックス 64"/>
          <p:cNvSpPr txBox="1">
            <a:spLocks noChangeArrowheads="1"/>
          </p:cNvSpPr>
          <p:nvPr/>
        </p:nvSpPr>
        <p:spPr bwMode="auto">
          <a:xfrm>
            <a:off x="4887913" y="6672263"/>
            <a:ext cx="5761037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・健診の運営準備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・対象児の把握　年間（　　　）時間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・健診の勧奨　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・物品準備・会場設営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・健診の実施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・ｶﾝﾌｧﾚﾝｽ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・健診後のフォロー（要精密検査） 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・未健診児への対応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・報告・台帳の管理　１カ月（　　　）時間</a:t>
            </a:r>
            <a:r>
              <a:rPr lang="en-US" altLang="ja-JP" sz="1050" dirty="0"/>
              <a:t>×12</a:t>
            </a:r>
            <a:r>
              <a:rPr lang="ja-JP" altLang="en-US" sz="1050" dirty="0"/>
              <a:t>ヶ月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23" name="正方形/長方形 22"/>
          <p:cNvSpPr/>
          <p:nvPr/>
        </p:nvSpPr>
        <p:spPr>
          <a:xfrm>
            <a:off x="6329363" y="4584700"/>
            <a:ext cx="503237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329363" y="6169025"/>
            <a:ext cx="503237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7" name="正方形/長方形 106"/>
          <p:cNvSpPr/>
          <p:nvPr/>
        </p:nvSpPr>
        <p:spPr>
          <a:xfrm>
            <a:off x="6400800" y="7969250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8" name="正方形/長方形 107"/>
          <p:cNvSpPr/>
          <p:nvPr/>
        </p:nvSpPr>
        <p:spPr>
          <a:xfrm>
            <a:off x="4887913" y="2497138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" name="テキスト ボックス 64"/>
          <p:cNvSpPr txBox="1">
            <a:spLocks noChangeArrowheads="1"/>
          </p:cNvSpPr>
          <p:nvPr/>
        </p:nvSpPr>
        <p:spPr bwMode="auto">
          <a:xfrm>
            <a:off x="3592513" y="2855913"/>
            <a:ext cx="28797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・医療機関との調整　年間（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10" name="AutoShape 132"/>
          <p:cNvSpPr>
            <a:spLocks noChangeAspect="1" noChangeArrowheads="1"/>
          </p:cNvSpPr>
          <p:nvPr/>
        </p:nvSpPr>
        <p:spPr bwMode="auto">
          <a:xfrm>
            <a:off x="3305175" y="3216275"/>
            <a:ext cx="2808288" cy="3603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予防接種の実施　　　　　　　　　　　　時間</a:t>
            </a:r>
            <a:endParaRPr lang="en-US" altLang="ja-JP" sz="1100" b="1" dirty="0"/>
          </a:p>
        </p:txBody>
      </p:sp>
      <p:sp>
        <p:nvSpPr>
          <p:cNvPr id="111" name="正方形/長方形 110"/>
          <p:cNvSpPr/>
          <p:nvPr/>
        </p:nvSpPr>
        <p:spPr>
          <a:xfrm>
            <a:off x="4887913" y="3216275"/>
            <a:ext cx="504825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" name="テキスト ボックス 64"/>
          <p:cNvSpPr txBox="1">
            <a:spLocks noChangeArrowheads="1"/>
          </p:cNvSpPr>
          <p:nvPr/>
        </p:nvSpPr>
        <p:spPr bwMode="auto">
          <a:xfrm>
            <a:off x="4384675" y="3576638"/>
            <a:ext cx="6264275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・接種の運営準備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・対象児の把握　年間（</a:t>
            </a:r>
            <a:r>
              <a:rPr lang="en-US" altLang="ja-JP" sz="1050" dirty="0"/>
              <a:t>40</a:t>
            </a:r>
            <a:r>
              <a:rPr lang="ja-JP" altLang="en-US" sz="1050" dirty="0"/>
              <a:t>時間）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・接種の勧奨・通知　</a:t>
            </a:r>
            <a:r>
              <a:rPr lang="en-US" altLang="ja-JP" sz="1050" dirty="0"/>
              <a:t>1</a:t>
            </a:r>
            <a:r>
              <a:rPr lang="ja-JP" altLang="en-US" sz="1050" dirty="0"/>
              <a:t>回（</a:t>
            </a:r>
            <a:r>
              <a:rPr lang="en-US" altLang="ja-JP" sz="1050" dirty="0"/>
              <a:t>5.5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・物品準備・会場設営　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・予防接種の実施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　・ｶﾝﾌｧﾚﾝｽ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・未接種児への対応　１件につき（　　　）分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　・報告・台帳管理　１カ月（　　　）時間</a:t>
            </a:r>
            <a:r>
              <a:rPr lang="en-US" altLang="ja-JP" sz="1050" dirty="0"/>
              <a:t>×12</a:t>
            </a:r>
            <a:r>
              <a:rPr lang="ja-JP" altLang="en-US" sz="1050" dirty="0"/>
              <a:t>ヶ月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79" name="テキスト ボックス 64"/>
          <p:cNvSpPr txBox="1">
            <a:spLocks noChangeArrowheads="1"/>
          </p:cNvSpPr>
          <p:nvPr/>
        </p:nvSpPr>
        <p:spPr bwMode="auto">
          <a:xfrm>
            <a:off x="928688" y="7321550"/>
            <a:ext cx="3600450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・健診の運営準備　１回（</a:t>
            </a:r>
            <a:r>
              <a:rPr lang="en-US" altLang="ja-JP" sz="1050" dirty="0"/>
              <a:t>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・対象児の把握　年間（約</a:t>
            </a:r>
            <a:r>
              <a:rPr lang="en-US" altLang="ja-JP" sz="1050" dirty="0"/>
              <a:t>15</a:t>
            </a:r>
            <a:r>
              <a:rPr lang="ja-JP" altLang="en-US" sz="1050" dirty="0"/>
              <a:t>時間）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・健診の勧奨　１件につき（約</a:t>
            </a:r>
            <a:r>
              <a:rPr lang="en-US" altLang="ja-JP" sz="1050" dirty="0"/>
              <a:t>15</a:t>
            </a:r>
            <a:r>
              <a:rPr lang="ja-JP" altLang="en-US" sz="1050" dirty="0"/>
              <a:t>分）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・物品準備・会場設営　１回（約</a:t>
            </a:r>
            <a:r>
              <a:rPr lang="en-US" altLang="ja-JP" sz="1050" dirty="0"/>
              <a:t>6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・健診の実施　 １回（約</a:t>
            </a:r>
            <a:r>
              <a:rPr lang="en-US" altLang="ja-JP" sz="1050" dirty="0"/>
              <a:t>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・健診後のｶﾝﾌｧﾚﾝｽ　 １回（　　　）時間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）回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・健診後のフォロー（要精密検査） 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　　　　１回につき（約</a:t>
            </a:r>
            <a:r>
              <a:rPr lang="en-US" altLang="ja-JP" sz="1050" dirty="0"/>
              <a:t>60</a:t>
            </a:r>
            <a:r>
              <a:rPr lang="ja-JP" altLang="en-US" sz="1050" dirty="0"/>
              <a:t>分）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・未健診児への対応　１件につき（約</a:t>
            </a:r>
            <a:r>
              <a:rPr lang="en-US" altLang="ja-JP" sz="1050" dirty="0"/>
              <a:t>60</a:t>
            </a:r>
            <a:r>
              <a:rPr lang="ja-JP" altLang="en-US" sz="1050" dirty="0"/>
              <a:t>分）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・健診の報告・台帳の管理　１カ月（約</a:t>
            </a:r>
            <a:r>
              <a:rPr lang="en-US" altLang="ja-JP" sz="1050" dirty="0"/>
              <a:t>10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×12</a:t>
            </a:r>
            <a:r>
              <a:rPr lang="ja-JP" altLang="en-US" sz="1050" dirty="0"/>
              <a:t>ヶ月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・その他の時間　（　　　）時間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83" name="AutoShape 132"/>
          <p:cNvSpPr>
            <a:spLocks noChangeAspect="1" noChangeArrowheads="1"/>
          </p:cNvSpPr>
          <p:nvPr/>
        </p:nvSpPr>
        <p:spPr bwMode="auto">
          <a:xfrm>
            <a:off x="9929813" y="1271588"/>
            <a:ext cx="2527300" cy="4333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児童虐待への対応　　　　　　　時間</a:t>
            </a:r>
            <a:endParaRPr lang="en-US" altLang="ja-JP" sz="1100" b="1" dirty="0"/>
          </a:p>
        </p:txBody>
      </p:sp>
      <p:sp>
        <p:nvSpPr>
          <p:cNvPr id="84" name="テキスト ボックス 64"/>
          <p:cNvSpPr txBox="1">
            <a:spLocks noChangeArrowheads="1"/>
          </p:cNvSpPr>
          <p:nvPr/>
        </p:nvSpPr>
        <p:spPr bwMode="auto">
          <a:xfrm>
            <a:off x="9856788" y="1704975"/>
            <a:ext cx="2736850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/>
              <a:t>・虐待（疑い）の相談対応・通告受理、児童の安全確認　１件（約</a:t>
            </a:r>
            <a:r>
              <a:rPr lang="en-US" altLang="ja-JP" sz="1050" dirty="0"/>
              <a:t>7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・虐待（疑い）の通告票、ハイリスク台帳や経過観察記録作成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１件（約</a:t>
            </a:r>
            <a:r>
              <a:rPr lang="en-US" altLang="ja-JP" sz="1050" dirty="0"/>
              <a:t>7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・虐待（疑い）の家庭訪問・訪問記録の作成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１件（約</a:t>
            </a:r>
            <a:r>
              <a:rPr lang="en-US" altLang="ja-JP" sz="1050" dirty="0"/>
              <a:t>3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・ﾓﾆﾀﾘﾝｸﾞ・継続支援　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１件（約</a:t>
            </a:r>
            <a:r>
              <a:rPr lang="en-US" altLang="ja-JP" sz="1050" dirty="0"/>
              <a:t>1.5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・ケースｶﾝﾌｧﾚﾝｽ　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１件（約</a:t>
            </a:r>
            <a:r>
              <a:rPr lang="en-US" altLang="ja-JP" sz="1050" dirty="0"/>
              <a:t>25</a:t>
            </a:r>
            <a:r>
              <a:rPr lang="ja-JP" altLang="en-US" sz="1050" dirty="0"/>
              <a:t>時間）</a:t>
            </a:r>
            <a:r>
              <a:rPr lang="en-US" altLang="ja-JP" sz="1050" dirty="0"/>
              <a:t>×</a:t>
            </a:r>
            <a:r>
              <a:rPr lang="ja-JP" altLang="en-US" sz="1050" dirty="0"/>
              <a:t>年間（　　　）件</a:t>
            </a:r>
            <a:endParaRPr lang="en-US" altLang="ja-JP" sz="1050" dirty="0"/>
          </a:p>
          <a:p>
            <a:pPr>
              <a:defRPr/>
            </a:pPr>
            <a:r>
              <a:rPr lang="ja-JP" altLang="en-US" sz="1050" dirty="0"/>
              <a:t>　　　　　　　　　　</a:t>
            </a:r>
            <a:endParaRPr lang="en-US" altLang="ja-JP" sz="10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 smtClean="0"/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Microsoft Office PowerPoint</Application>
  <PresentationFormat>A3 297x420 mm</PresentationFormat>
  <Paragraphs>354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Times New Roman</vt:lpstr>
      <vt:lpstr>ＭＳ Ｐゴシック</vt:lpstr>
      <vt:lpstr>Arial</vt:lpstr>
      <vt:lpstr>Calibri</vt:lpstr>
      <vt:lpstr>HGｺﾞｼｯｸE</vt:lpstr>
      <vt:lpstr>HG創英角ｺﾞｼｯｸUB</vt:lpstr>
      <vt:lpstr>HGP創英角ｺﾞｼｯｸUB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2017-08-31T01:29:43Z</dcterms:created>
  <dcterms:modified xsi:type="dcterms:W3CDTF">2017-08-31T01:29:52Z</dcterms:modified>
</cp:coreProperties>
</file>