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handoutMasterIdLst>
    <p:handoutMasterId r:id="rId5"/>
  </p:handoutMasterIdLst>
  <p:sldIdLst>
    <p:sldId id="256" r:id="rId2"/>
    <p:sldId id="257" r:id="rId3"/>
    <p:sldId id="259" r:id="rId4"/>
  </p:sldIdLst>
  <p:sldSz cx="12801600" cy="9601200" type="A3"/>
  <p:notesSz cx="14368463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639763" indent="-182563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1279525" indent="-365125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919288" indent="-547688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2559050" indent="-73025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CC99"/>
    <a:srgbClr val="FFCCCC"/>
    <a:srgbClr val="FFCCFF"/>
    <a:srgbClr val="CCFFCC"/>
    <a:srgbClr val="99CCFF"/>
    <a:srgbClr val="FFFF99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00" autoAdjust="0"/>
    <p:restoredTop sz="90920" autoAdjust="0"/>
  </p:normalViewPr>
  <p:slideViewPr>
    <p:cSldViewPr>
      <p:cViewPr varScale="1">
        <p:scale>
          <a:sx n="67" d="100"/>
          <a:sy n="67" d="100"/>
        </p:scale>
        <p:origin x="48" y="84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226175" cy="496888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8137525" y="0"/>
            <a:ext cx="6229350" cy="496888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12627E08-CB4C-40C7-9FC4-65F7A1ABE543}" type="datetimeFigureOut">
              <a:rPr lang="ja-JP" altLang="en-US"/>
              <a:pPr>
                <a:defRPr/>
              </a:pPr>
              <a:t>2017/8/31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6226175" cy="496887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8137525" y="9440863"/>
            <a:ext cx="6229350" cy="496887"/>
          </a:xfrm>
          <a:prstGeom prst="rect">
            <a:avLst/>
          </a:prstGeom>
        </p:spPr>
        <p:txBody>
          <a:bodyPr vert="horz" wrap="square" lIns="91403" tIns="45702" rIns="91403" bIns="4570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57C254-2548-481C-8288-ACF31D473F0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510460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7"/>
            <a:ext cx="10881360" cy="205803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/>
            </a:lvl1pPr>
            <a:lvl2pPr marL="640080" indent="0" algn="ctr">
              <a:buNone/>
              <a:defRPr/>
            </a:lvl2pPr>
            <a:lvl3pPr marL="1280160" indent="0" algn="ctr">
              <a:buNone/>
              <a:defRPr/>
            </a:lvl3pPr>
            <a:lvl4pPr marL="1920240" indent="0" algn="ctr">
              <a:buNone/>
              <a:defRPr/>
            </a:lvl4pPr>
            <a:lvl5pPr marL="2560320" indent="0" algn="ctr">
              <a:buNone/>
              <a:defRPr/>
            </a:lvl5pPr>
            <a:lvl6pPr marL="3200400" indent="0" algn="ctr">
              <a:buNone/>
              <a:defRPr/>
            </a:lvl6pPr>
            <a:lvl7pPr marL="3840480" indent="0" algn="ctr">
              <a:buNone/>
              <a:defRPr/>
            </a:lvl7pPr>
            <a:lvl8pPr marL="4480560" indent="0" algn="ctr">
              <a:buNone/>
              <a:defRPr/>
            </a:lvl8pPr>
            <a:lvl9pPr marL="512064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5771F2-31AD-4DB6-9B84-9E65C28C963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15766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C5065A-91DE-4848-BAAF-F53B13C0667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14166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121141" y="853440"/>
            <a:ext cx="2720340" cy="768096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60121" y="853440"/>
            <a:ext cx="7947660" cy="768096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E5FDD7-7496-4E05-B3F8-DA42BB505E0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963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8C3447-A384-4676-8044-3A36462FF12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499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9" y="6169660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11239" y="4069400"/>
            <a:ext cx="10881360" cy="2100261"/>
          </a:xfrm>
        </p:spPr>
        <p:txBody>
          <a:bodyPr anchor="b"/>
          <a:lstStyle>
            <a:lvl1pPr marL="0" indent="0">
              <a:buNone/>
              <a:defRPr sz="2800"/>
            </a:lvl1pPr>
            <a:lvl2pPr marL="640080" indent="0">
              <a:buNone/>
              <a:defRPr sz="2500"/>
            </a:lvl2pPr>
            <a:lvl3pPr marL="1280160" indent="0">
              <a:buNone/>
              <a:defRPr sz="2200"/>
            </a:lvl3pPr>
            <a:lvl4pPr marL="1920240" indent="0">
              <a:buNone/>
              <a:defRPr sz="2000"/>
            </a:lvl4pPr>
            <a:lvl5pPr marL="2560320" indent="0">
              <a:buNone/>
              <a:defRPr sz="2000"/>
            </a:lvl5pPr>
            <a:lvl6pPr marL="3200400" indent="0">
              <a:buNone/>
              <a:defRPr sz="2000"/>
            </a:lvl6pPr>
            <a:lvl7pPr marL="3840480" indent="0">
              <a:buNone/>
              <a:defRPr sz="2000"/>
            </a:lvl7pPr>
            <a:lvl8pPr marL="4480560" indent="0">
              <a:buNone/>
              <a:defRPr sz="2000"/>
            </a:lvl8pPr>
            <a:lvl9pPr marL="5120640" indent="0">
              <a:buNone/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F790BE-7C63-4B7C-9B2B-CD28CA31C87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76352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60120" y="2773680"/>
            <a:ext cx="5334000" cy="57607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507480" y="2773680"/>
            <a:ext cx="5334000" cy="57607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EB1C4A-4746-4E9E-B07A-F73FD3FB768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7835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1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40081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245958-717F-4942-AD3F-953324CFF5F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42864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E8579F-84E5-4268-9E89-C41B79FACBD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9288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362686-8BED-4A84-986D-D7E2B5BBD59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8973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9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1" cy="8194359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9" cy="656748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E49715-3F81-4089-86AD-4C9DB8008A1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8280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4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509203" y="7514274"/>
            <a:ext cx="7680960" cy="1126806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66C536-3B3D-4743-B73A-99B530AB14B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7946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854075"/>
            <a:ext cx="108807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438" y="2773363"/>
            <a:ext cx="10880725" cy="576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60438" y="8747125"/>
            <a:ext cx="2667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73563" y="8747125"/>
            <a:ext cx="40544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algn="ctr"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74163" y="8747125"/>
            <a:ext cx="2667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C9D07D37-68E0-4585-AF49-98968202A78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640080" algn="ctr" rtl="0" fontAlgn="base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1280160" algn="ctr" rtl="0" fontAlgn="base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920240" algn="ctr" rtl="0" fontAlgn="base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2560320" algn="ctr" rtl="0" fontAlgn="base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479425" indent="-479425" algn="l" rtl="0" eaLnBrk="0" fontAlgn="base" hangingPunct="0">
        <a:spcBef>
          <a:spcPct val="20000"/>
        </a:spcBef>
        <a:spcAft>
          <a:spcPct val="0"/>
        </a:spcAft>
        <a:buChar char="•"/>
        <a:defRPr kumimoji="1" sz="45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rtl="0" eaLnBrk="0" fontAlgn="base" hangingPunct="0">
        <a:spcBef>
          <a:spcPct val="20000"/>
        </a:spcBef>
        <a:spcAft>
          <a:spcPct val="0"/>
        </a:spcAft>
        <a:buChar char="–"/>
        <a:defRPr kumimoji="1" sz="3900">
          <a:solidFill>
            <a:schemeClr val="tx1"/>
          </a:solidFill>
          <a:latin typeface="+mn-lt"/>
          <a:ea typeface="+mn-ea"/>
        </a:defRPr>
      </a:lvl2pPr>
      <a:lvl3pPr marL="1600200" indent="-319088" algn="l" rtl="0" eaLnBrk="0" fontAlgn="base" hangingPunct="0">
        <a:spcBef>
          <a:spcPct val="20000"/>
        </a:spcBef>
        <a:spcAft>
          <a:spcPct val="0"/>
        </a:spcAft>
        <a:buChar char="•"/>
        <a:defRPr kumimoji="1" sz="3400">
          <a:solidFill>
            <a:schemeClr val="tx1"/>
          </a:solidFill>
          <a:latin typeface="+mn-lt"/>
          <a:ea typeface="+mn-ea"/>
        </a:defRPr>
      </a:lvl3pPr>
      <a:lvl4pPr marL="2239963" indent="-319088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4pPr>
      <a:lvl5pPr marL="2879725" indent="-319088" algn="l" rtl="0" eaLnBrk="0" fontAlgn="base" hangingPunct="0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5pPr>
      <a:lvl6pPr marL="3520440" indent="-32004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6pPr>
      <a:lvl7pPr marL="4160520" indent="-32004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7pPr>
      <a:lvl8pPr marL="4800600" indent="-32004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8pPr>
      <a:lvl9pPr marL="5440680" indent="-32004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Line 88"/>
          <p:cNvSpPr>
            <a:spLocks noChangeShapeType="1"/>
          </p:cNvSpPr>
          <p:nvPr/>
        </p:nvSpPr>
        <p:spPr bwMode="auto">
          <a:xfrm>
            <a:off x="9640888" y="7680325"/>
            <a:ext cx="376237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253" name="Line 88"/>
          <p:cNvSpPr>
            <a:spLocks noChangeShapeType="1"/>
          </p:cNvSpPr>
          <p:nvPr/>
        </p:nvSpPr>
        <p:spPr bwMode="auto">
          <a:xfrm>
            <a:off x="9713913" y="8977313"/>
            <a:ext cx="374650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243" name="Line 88"/>
          <p:cNvSpPr>
            <a:spLocks noChangeShapeType="1"/>
          </p:cNvSpPr>
          <p:nvPr/>
        </p:nvSpPr>
        <p:spPr bwMode="auto">
          <a:xfrm>
            <a:off x="9640888" y="5305425"/>
            <a:ext cx="304800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225" name="Line 87"/>
          <p:cNvSpPr>
            <a:spLocks noChangeShapeType="1"/>
          </p:cNvSpPr>
          <p:nvPr/>
        </p:nvSpPr>
        <p:spPr bwMode="auto">
          <a:xfrm flipH="1">
            <a:off x="9640888" y="2855913"/>
            <a:ext cx="0" cy="612140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200" name="下矢印 199"/>
          <p:cNvSpPr/>
          <p:nvPr/>
        </p:nvSpPr>
        <p:spPr>
          <a:xfrm rot="16200000">
            <a:off x="4163219" y="1781969"/>
            <a:ext cx="369888" cy="647700"/>
          </a:xfrm>
          <a:prstGeom prst="downArrow">
            <a:avLst/>
          </a:prstGeom>
          <a:solidFill>
            <a:schemeClr val="bg2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86" name="正方形/長方形 185"/>
          <p:cNvSpPr/>
          <p:nvPr/>
        </p:nvSpPr>
        <p:spPr>
          <a:xfrm>
            <a:off x="5680075" y="768350"/>
            <a:ext cx="6769100" cy="647700"/>
          </a:xfrm>
          <a:prstGeom prst="rect">
            <a:avLst/>
          </a:prstGeom>
          <a:solidFill>
            <a:srgbClr val="FFCCCC">
              <a:alpha val="47843"/>
            </a:srgbClr>
          </a:solidFill>
          <a:ln w="349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altLang="ja-JP" sz="1600" u="sng" dirty="0"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" name="Line 68"/>
          <p:cNvSpPr>
            <a:spLocks noChangeShapeType="1"/>
          </p:cNvSpPr>
          <p:nvPr/>
        </p:nvSpPr>
        <p:spPr bwMode="auto">
          <a:xfrm>
            <a:off x="5032375" y="2352675"/>
            <a:ext cx="0" cy="503238"/>
          </a:xfrm>
          <a:prstGeom prst="line">
            <a:avLst/>
          </a:prstGeom>
          <a:noFill/>
          <a:ln w="25400">
            <a:solidFill>
              <a:schemeClr val="bg2"/>
            </a:solidFill>
            <a:prstDash val="sysDash"/>
            <a:round/>
            <a:headEnd/>
            <a:tailEnd type="triangle" w="lg" len="lg"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21" name="Line 87"/>
          <p:cNvSpPr>
            <a:spLocks noChangeShapeType="1"/>
          </p:cNvSpPr>
          <p:nvPr/>
        </p:nvSpPr>
        <p:spPr bwMode="auto">
          <a:xfrm>
            <a:off x="6472238" y="2928938"/>
            <a:ext cx="0" cy="5256212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3" name="Line 69"/>
          <p:cNvSpPr>
            <a:spLocks noChangeShapeType="1"/>
          </p:cNvSpPr>
          <p:nvPr/>
        </p:nvSpPr>
        <p:spPr bwMode="auto">
          <a:xfrm>
            <a:off x="423863" y="2855913"/>
            <a:ext cx="9217025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67" name="テキスト ボックス 185"/>
          <p:cNvSpPr txBox="1">
            <a:spLocks noChangeArrowheads="1"/>
          </p:cNvSpPr>
          <p:nvPr/>
        </p:nvSpPr>
        <p:spPr bwMode="auto">
          <a:xfrm>
            <a:off x="344488" y="192088"/>
            <a:ext cx="124571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600" b="1" u="sng" dirty="0">
                <a:latin typeface="+mn-ea"/>
                <a:ea typeface="+mn-ea"/>
              </a:rPr>
              <a:t>　　　　　　　　　　　　　　　</a:t>
            </a:r>
            <a:r>
              <a:rPr lang="ja-JP" altLang="en-US" sz="2400" b="1" dirty="0">
                <a:latin typeface="HGｺﾞｼｯｸE" pitchFamily="49" charset="-128"/>
                <a:ea typeface="HGｺﾞｼｯｸE" pitchFamily="49" charset="-128"/>
              </a:rPr>
              <a:t>市・町の保健活動の業務チャート</a:t>
            </a:r>
            <a:r>
              <a:rPr lang="ja-JP" altLang="en-US" sz="2400" dirty="0">
                <a:latin typeface="HGｺﾞｼｯｸE" pitchFamily="49" charset="-128"/>
                <a:ea typeface="HGｺﾞｼｯｸE" pitchFamily="49" charset="-128"/>
              </a:rPr>
              <a:t>（</a:t>
            </a:r>
            <a:r>
              <a:rPr lang="ja-JP" altLang="en-US" sz="2400" dirty="0">
                <a:latin typeface="HG創英角ｺﾞｼｯｸUB" pitchFamily="49" charset="-128"/>
                <a:ea typeface="HG創英角ｺﾞｼｯｸUB" pitchFamily="49" charset="-128"/>
              </a:rPr>
              <a:t>母子保健  保健所なし）</a:t>
            </a:r>
            <a:endParaRPr lang="en-US" altLang="ja-JP" sz="1200" dirty="0">
              <a:latin typeface="+mn-ea"/>
              <a:ea typeface="+mn-ea"/>
            </a:endParaRPr>
          </a:p>
        </p:txBody>
      </p:sp>
      <p:sp>
        <p:nvSpPr>
          <p:cNvPr id="179" name="正方形/長方形 178"/>
          <p:cNvSpPr/>
          <p:nvPr/>
        </p:nvSpPr>
        <p:spPr>
          <a:xfrm>
            <a:off x="496888" y="768350"/>
            <a:ext cx="5040312" cy="503238"/>
          </a:xfrm>
          <a:prstGeom prst="rect">
            <a:avLst/>
          </a:prstGeom>
          <a:solidFill>
            <a:srgbClr val="FFCCCC">
              <a:alpha val="47843"/>
            </a:srgbClr>
          </a:solidFill>
          <a:ln w="349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82" name="テキスト ボックス 165"/>
          <p:cNvSpPr txBox="1">
            <a:spLocks noChangeArrowheads="1"/>
          </p:cNvSpPr>
          <p:nvPr/>
        </p:nvSpPr>
        <p:spPr bwMode="auto">
          <a:xfrm>
            <a:off x="568325" y="839788"/>
            <a:ext cx="5256213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・人口：</a:t>
            </a:r>
            <a:r>
              <a:rPr lang="ja-JP" altLang="en-US" sz="1600" u="sng" dirty="0">
                <a:latin typeface="HGP創英角ｺﾞｼｯｸUB" pitchFamily="50" charset="-128"/>
                <a:ea typeface="HGP創英角ｺﾞｼｯｸUB" pitchFamily="50" charset="-128"/>
              </a:rPr>
              <a:t>　　　　　人</a:t>
            </a:r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　　　・年間出生数：</a:t>
            </a:r>
            <a:r>
              <a:rPr lang="ja-JP" altLang="en-US" sz="1600" u="sng" dirty="0">
                <a:latin typeface="HGP創英角ｺﾞｼｯｸUB" pitchFamily="50" charset="-128"/>
                <a:ea typeface="HGP創英角ｺﾞｼｯｸUB" pitchFamily="50" charset="-128"/>
              </a:rPr>
              <a:t>　　　　　人</a:t>
            </a:r>
            <a:endParaRPr lang="en-US" altLang="ja-JP" sz="1600" u="sng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defRPr/>
            </a:pPr>
            <a:endParaRPr lang="en-US" altLang="ja-JP" sz="1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defRPr/>
            </a:pPr>
            <a:r>
              <a:rPr lang="ja-JP" altLang="en-US" sz="1600" u="sng" dirty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endParaRPr lang="en-US" altLang="ja-JP" sz="1600" u="sng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defRPr/>
            </a:pPr>
            <a:r>
              <a:rPr lang="ja-JP" altLang="en-US" sz="1600" dirty="0">
                <a:latin typeface="+mj-ea"/>
                <a:ea typeface="+mj-ea"/>
              </a:rPr>
              <a:t>　　　　　　　　　　　　</a:t>
            </a:r>
            <a:r>
              <a:rPr lang="ja-JP" altLang="en-US" sz="1600" b="1" dirty="0">
                <a:latin typeface="+mj-ea"/>
                <a:ea typeface="+mj-ea"/>
              </a:rPr>
              <a:t>　　　　　　　　　　　　　　　　　　　　　　　　　　　　　　　　　　　　</a:t>
            </a:r>
            <a:endParaRPr lang="ja-JP" altLang="en-US" sz="1100" b="1" dirty="0">
              <a:latin typeface="+mj-ea"/>
              <a:ea typeface="+mj-ea"/>
            </a:endParaRPr>
          </a:p>
        </p:txBody>
      </p:sp>
      <p:sp>
        <p:nvSpPr>
          <p:cNvPr id="184" name="テキスト ボックス 165"/>
          <p:cNvSpPr txBox="1">
            <a:spLocks noChangeArrowheads="1"/>
          </p:cNvSpPr>
          <p:nvPr/>
        </p:nvSpPr>
        <p:spPr bwMode="auto">
          <a:xfrm>
            <a:off x="5753100" y="768350"/>
            <a:ext cx="67691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・業務の分担：地区担当制　業務担当制　・母子保健担当の保健師　　　　　人</a:t>
            </a:r>
            <a:endParaRPr lang="en-US" altLang="ja-JP" sz="1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defRPr/>
            </a:pPr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・母子保健に関する業務にかかる時間　　</a:t>
            </a:r>
            <a:r>
              <a:rPr lang="ja-JP" altLang="en-US" sz="1600" u="sng" dirty="0">
                <a:latin typeface="HGP創英角ｺﾞｼｯｸUB" pitchFamily="50" charset="-128"/>
                <a:ea typeface="HGP創英角ｺﾞｼｯｸUB" pitchFamily="50" charset="-128"/>
              </a:rPr>
              <a:t>計　　　　　　　時間</a:t>
            </a:r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　　</a:t>
            </a:r>
            <a:endParaRPr lang="en-US" altLang="ja-JP" sz="1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defRPr/>
            </a:pPr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endParaRPr lang="en-US" altLang="ja-JP" sz="1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defRPr/>
            </a:pPr>
            <a:r>
              <a:rPr lang="ja-JP" altLang="en-US" sz="1600" b="1" dirty="0">
                <a:latin typeface="+mj-ea"/>
                <a:ea typeface="+mj-ea"/>
              </a:rPr>
              <a:t>　　　　　　　　　　　　　　　　　　　　　　　　　　　　　　　　　　　</a:t>
            </a:r>
            <a:endParaRPr lang="ja-JP" altLang="en-US" sz="1100" b="1" dirty="0">
              <a:latin typeface="+mj-ea"/>
              <a:ea typeface="+mj-ea"/>
            </a:endParaRPr>
          </a:p>
        </p:txBody>
      </p:sp>
      <p:sp>
        <p:nvSpPr>
          <p:cNvPr id="148" name="Line 87"/>
          <p:cNvSpPr>
            <a:spLocks noChangeShapeType="1"/>
          </p:cNvSpPr>
          <p:nvPr/>
        </p:nvSpPr>
        <p:spPr bwMode="auto">
          <a:xfrm flipH="1">
            <a:off x="423863" y="2855913"/>
            <a:ext cx="0" cy="5400675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49" name="Line 88"/>
          <p:cNvSpPr>
            <a:spLocks noChangeShapeType="1"/>
          </p:cNvSpPr>
          <p:nvPr/>
        </p:nvSpPr>
        <p:spPr bwMode="auto">
          <a:xfrm>
            <a:off x="423863" y="4367213"/>
            <a:ext cx="314325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50" name="Line 88"/>
          <p:cNvSpPr>
            <a:spLocks noChangeShapeType="1"/>
          </p:cNvSpPr>
          <p:nvPr/>
        </p:nvSpPr>
        <p:spPr bwMode="auto">
          <a:xfrm>
            <a:off x="423863" y="5592763"/>
            <a:ext cx="314325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51" name="Line 88"/>
          <p:cNvSpPr>
            <a:spLocks noChangeShapeType="1"/>
          </p:cNvSpPr>
          <p:nvPr/>
        </p:nvSpPr>
        <p:spPr bwMode="auto">
          <a:xfrm>
            <a:off x="423863" y="6888163"/>
            <a:ext cx="314325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2067" name="正方形/長方形 62"/>
          <p:cNvSpPr>
            <a:spLocks noChangeAspect="1" noChangeArrowheads="1"/>
          </p:cNvSpPr>
          <p:nvPr/>
        </p:nvSpPr>
        <p:spPr bwMode="auto">
          <a:xfrm>
            <a:off x="495300" y="4584700"/>
            <a:ext cx="2447925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・妊娠の届出・母子健康手帳の交付</a:t>
            </a:r>
            <a:endParaRPr lang="en-US" altLang="ja-JP" sz="1000"/>
          </a:p>
          <a:p>
            <a:pPr eaLnBrk="1" hangingPunct="1"/>
            <a:r>
              <a:rPr lang="ja-JP" altLang="en-US" sz="1000"/>
              <a:t>　手帳交付時の面談やアンケート等</a:t>
            </a:r>
            <a:endParaRPr lang="en-US" altLang="ja-JP" sz="1000"/>
          </a:p>
          <a:p>
            <a:pPr eaLnBrk="1" hangingPunct="1"/>
            <a:r>
              <a:rPr lang="ja-JP" altLang="en-US" sz="1000"/>
              <a:t>　</a:t>
            </a:r>
            <a:r>
              <a:rPr lang="en-US" altLang="ja-JP" sz="1000"/>
              <a:t>1</a:t>
            </a:r>
            <a:r>
              <a:rPr lang="ja-JP" altLang="en-US" sz="1000"/>
              <a:t>妊婦につき（約</a:t>
            </a:r>
            <a:r>
              <a:rPr lang="en-US" altLang="ja-JP" sz="1000"/>
              <a:t>30</a:t>
            </a:r>
            <a:r>
              <a:rPr lang="ja-JP" altLang="en-US" sz="1000"/>
              <a:t>分）</a:t>
            </a:r>
            <a:r>
              <a:rPr lang="en-US" altLang="ja-JP" sz="1000"/>
              <a:t>×</a:t>
            </a:r>
            <a:r>
              <a:rPr lang="ja-JP" altLang="en-US" sz="1000"/>
              <a:t>年間（　　　）人</a:t>
            </a:r>
            <a:endParaRPr lang="en-US" altLang="ja-JP" sz="1000"/>
          </a:p>
          <a:p>
            <a:pPr eaLnBrk="1" hangingPunct="1"/>
            <a:r>
              <a:rPr lang="ja-JP" altLang="en-US" sz="1000"/>
              <a:t>・ケース会議　</a:t>
            </a:r>
            <a:endParaRPr lang="en-US" altLang="ja-JP" sz="1000"/>
          </a:p>
          <a:p>
            <a:pPr eaLnBrk="1" hangingPunct="1"/>
            <a:r>
              <a:rPr lang="ja-JP" altLang="en-US" sz="1000"/>
              <a:t>　年間（　　　）件</a:t>
            </a:r>
            <a:r>
              <a:rPr lang="en-US" altLang="ja-JP" sz="1000"/>
              <a:t>×</a:t>
            </a:r>
            <a:r>
              <a:rPr lang="ja-JP" altLang="en-US" sz="1000"/>
              <a:t>１回（　　　）時間</a:t>
            </a:r>
            <a:endParaRPr lang="en-US" altLang="ja-JP" sz="1000"/>
          </a:p>
        </p:txBody>
      </p:sp>
      <p:sp>
        <p:nvSpPr>
          <p:cNvPr id="190" name="AutoShape 121"/>
          <p:cNvSpPr>
            <a:spLocks noChangeAspect="1" noChangeArrowheads="1"/>
          </p:cNvSpPr>
          <p:nvPr/>
        </p:nvSpPr>
        <p:spPr bwMode="auto">
          <a:xfrm>
            <a:off x="4745038" y="1776413"/>
            <a:ext cx="3887787" cy="504825"/>
          </a:xfrm>
          <a:prstGeom prst="roundRect">
            <a:avLst>
              <a:gd name="adj" fmla="val 50000"/>
            </a:avLst>
          </a:prstGeom>
          <a:solidFill>
            <a:srgbClr val="99CCFF"/>
          </a:solidFill>
          <a:ln w="57150" cmpd="dbl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wrap="none" lIns="128016" tIns="64008" rIns="128016" bIns="64008" anchor="ctr"/>
          <a:lstStyle/>
          <a:p>
            <a:pPr>
              <a:defRPr/>
            </a:pPr>
            <a:r>
              <a:rPr lang="ja-JP" altLang="en-US" sz="1200" b="1" dirty="0"/>
              <a:t>計画策定・事業計画・予算書作成　　　　　　　　　　</a:t>
            </a:r>
            <a:r>
              <a:rPr lang="ja-JP" altLang="en-US" sz="1200" b="1" dirty="0">
                <a:solidFill>
                  <a:srgbClr val="C00000"/>
                </a:solidFill>
              </a:rPr>
              <a:t>時間</a:t>
            </a:r>
            <a:r>
              <a:rPr lang="ja-JP" altLang="en-US" sz="1200" b="1" dirty="0"/>
              <a:t>　　　　　　　　　　　　　　</a:t>
            </a:r>
            <a:endParaRPr lang="ja-JP" altLang="en-US" sz="1200" dirty="0">
              <a:solidFill>
                <a:srgbClr val="C00000"/>
              </a:solidFill>
            </a:endParaRPr>
          </a:p>
        </p:txBody>
      </p:sp>
      <p:sp>
        <p:nvSpPr>
          <p:cNvPr id="191" name="正方形/長方形 190"/>
          <p:cNvSpPr/>
          <p:nvPr/>
        </p:nvSpPr>
        <p:spPr>
          <a:xfrm>
            <a:off x="7337425" y="1849438"/>
            <a:ext cx="647700" cy="3603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92" name="AutoShape 121"/>
          <p:cNvSpPr>
            <a:spLocks noChangeAspect="1" noChangeArrowheads="1"/>
          </p:cNvSpPr>
          <p:nvPr/>
        </p:nvSpPr>
        <p:spPr bwMode="auto">
          <a:xfrm>
            <a:off x="352425" y="1776413"/>
            <a:ext cx="3887788" cy="504825"/>
          </a:xfrm>
          <a:prstGeom prst="roundRect">
            <a:avLst>
              <a:gd name="adj" fmla="val 50000"/>
            </a:avLst>
          </a:prstGeom>
          <a:solidFill>
            <a:srgbClr val="99CCFF"/>
          </a:solidFill>
          <a:ln w="57150" cmpd="dbl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wrap="none" lIns="128016" tIns="64008" rIns="128016" bIns="64008" anchor="ctr"/>
          <a:lstStyle/>
          <a:p>
            <a:pPr>
              <a:defRPr/>
            </a:pPr>
            <a:r>
              <a:rPr lang="ja-JP" altLang="en-US" sz="1200" b="1" dirty="0"/>
              <a:t>地区把握・実態把握・疫学や保健統計　　　　　　　　</a:t>
            </a:r>
            <a:r>
              <a:rPr lang="ja-JP" altLang="en-US" sz="1200" b="1" dirty="0">
                <a:solidFill>
                  <a:srgbClr val="C00000"/>
                </a:solidFill>
              </a:rPr>
              <a:t>時間</a:t>
            </a:r>
            <a:r>
              <a:rPr lang="ja-JP" altLang="en-US" sz="1200" b="1" dirty="0"/>
              <a:t>　　　　　　　　　　　　　　</a:t>
            </a:r>
            <a:endParaRPr lang="ja-JP" altLang="en-US" sz="1200" dirty="0">
              <a:solidFill>
                <a:srgbClr val="C00000"/>
              </a:solidFill>
            </a:endParaRPr>
          </a:p>
        </p:txBody>
      </p:sp>
      <p:sp>
        <p:nvSpPr>
          <p:cNvPr id="2071" name="テキスト ボックス 70"/>
          <p:cNvSpPr txBox="1">
            <a:spLocks noChangeArrowheads="1"/>
          </p:cNvSpPr>
          <p:nvPr/>
        </p:nvSpPr>
        <p:spPr bwMode="auto">
          <a:xfrm>
            <a:off x="352425" y="2352675"/>
            <a:ext cx="41036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・地区まわり、データ確認、資料作成　　　月（　　　）時間</a:t>
            </a:r>
            <a:r>
              <a:rPr lang="en-US" altLang="ja-JP" sz="1000"/>
              <a:t>×12</a:t>
            </a:r>
            <a:r>
              <a:rPr lang="ja-JP" altLang="en-US" sz="1000"/>
              <a:t>カ月</a:t>
            </a:r>
            <a:endParaRPr lang="en-US" altLang="ja-JP" sz="1000"/>
          </a:p>
          <a:p>
            <a:pPr eaLnBrk="1" hangingPunct="1"/>
            <a:r>
              <a:rPr lang="ja-JP" altLang="en-US" sz="1000"/>
              <a:t>・調査実施や統計資料等の実施　　年間（　　　）時間</a:t>
            </a:r>
          </a:p>
        </p:txBody>
      </p:sp>
      <p:sp>
        <p:nvSpPr>
          <p:cNvPr id="117" name="正方形/長方形 116"/>
          <p:cNvSpPr/>
          <p:nvPr/>
        </p:nvSpPr>
        <p:spPr>
          <a:xfrm>
            <a:off x="3160713" y="1849438"/>
            <a:ext cx="576262" cy="3603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073" name="正方形/長方形 118"/>
          <p:cNvSpPr>
            <a:spLocks noChangeArrowheads="1"/>
          </p:cNvSpPr>
          <p:nvPr/>
        </p:nvSpPr>
        <p:spPr bwMode="auto">
          <a:xfrm>
            <a:off x="8777288" y="1776413"/>
            <a:ext cx="424815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・母子保健計画策定や子育て支援計画策定　年間（　　　）時間　</a:t>
            </a:r>
            <a:endParaRPr lang="en-US" altLang="ja-JP" sz="1000"/>
          </a:p>
          <a:p>
            <a:pPr eaLnBrk="1" hangingPunct="1"/>
            <a:r>
              <a:rPr lang="ja-JP" altLang="en-US" sz="1000"/>
              <a:t>・事業計画書や予算書等の作成　年間（　　　）時間</a:t>
            </a:r>
            <a:endParaRPr lang="en-US" altLang="ja-JP" sz="1000"/>
          </a:p>
          <a:p>
            <a:pPr eaLnBrk="1" hangingPunct="1"/>
            <a:r>
              <a:rPr lang="ja-JP" altLang="en-US" sz="1000"/>
              <a:t>・その他の業務（　　　　）時間</a:t>
            </a:r>
          </a:p>
        </p:txBody>
      </p:sp>
      <p:sp>
        <p:nvSpPr>
          <p:cNvPr id="120" name="AutoShape 121"/>
          <p:cNvSpPr>
            <a:spLocks noChangeAspect="1" noChangeArrowheads="1"/>
          </p:cNvSpPr>
          <p:nvPr/>
        </p:nvSpPr>
        <p:spPr bwMode="auto">
          <a:xfrm>
            <a:off x="207963" y="3000375"/>
            <a:ext cx="2232025" cy="936625"/>
          </a:xfrm>
          <a:prstGeom prst="roundRect">
            <a:avLst>
              <a:gd name="adj" fmla="val 50000"/>
            </a:avLst>
          </a:prstGeom>
          <a:solidFill>
            <a:srgbClr val="99CCFF"/>
          </a:solidFill>
          <a:ln w="57150" cmpd="dbl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wrap="none" lIns="128016" tIns="64008" rIns="128016" bIns="64008" anchor="ctr"/>
          <a:lstStyle/>
          <a:p>
            <a:pPr>
              <a:defRPr/>
            </a:pPr>
            <a:r>
              <a:rPr lang="ja-JP" altLang="en-US" sz="1200" b="1" dirty="0"/>
              <a:t>母子健康手帳の交付</a:t>
            </a:r>
            <a:endParaRPr lang="en-US" altLang="ja-JP" sz="1200" b="1" dirty="0"/>
          </a:p>
          <a:p>
            <a:pPr>
              <a:defRPr/>
            </a:pPr>
            <a:r>
              <a:rPr lang="ja-JP" altLang="en-US" sz="1200" b="1" dirty="0"/>
              <a:t>妊婦健診や訪問等　</a:t>
            </a:r>
            <a:endParaRPr lang="en-US" altLang="ja-JP" sz="1200" b="1" dirty="0"/>
          </a:p>
          <a:p>
            <a:pPr>
              <a:defRPr/>
            </a:pPr>
            <a:r>
              <a:rPr lang="ja-JP" altLang="en-US" sz="1200" b="1" dirty="0"/>
              <a:t>　　　　　　</a:t>
            </a:r>
            <a:endParaRPr lang="en-US" altLang="ja-JP" sz="1200" b="1" dirty="0"/>
          </a:p>
          <a:p>
            <a:pPr>
              <a:defRPr/>
            </a:pPr>
            <a:r>
              <a:rPr lang="ja-JP" altLang="en-US" sz="1200" b="1" dirty="0">
                <a:solidFill>
                  <a:srgbClr val="C00000"/>
                </a:solidFill>
              </a:rPr>
              <a:t>　　　　　　　　　　時間</a:t>
            </a:r>
            <a:r>
              <a:rPr lang="ja-JP" altLang="en-US" sz="1200" b="1" dirty="0"/>
              <a:t>　　　　　　　　　　　　　　</a:t>
            </a:r>
            <a:endParaRPr lang="ja-JP" altLang="en-US" sz="1200" dirty="0">
              <a:solidFill>
                <a:srgbClr val="C00000"/>
              </a:solidFill>
            </a:endParaRPr>
          </a:p>
        </p:txBody>
      </p:sp>
      <p:sp>
        <p:nvSpPr>
          <p:cNvPr id="128" name="正方形/長方形 127"/>
          <p:cNvSpPr/>
          <p:nvPr/>
        </p:nvSpPr>
        <p:spPr>
          <a:xfrm>
            <a:off x="784225" y="3505200"/>
            <a:ext cx="576263" cy="3603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9" name="AutoShape 132"/>
          <p:cNvSpPr>
            <a:spLocks noChangeAspect="1" noChangeArrowheads="1"/>
          </p:cNvSpPr>
          <p:nvPr/>
        </p:nvSpPr>
        <p:spPr bwMode="auto">
          <a:xfrm>
            <a:off x="495300" y="4152900"/>
            <a:ext cx="2376488" cy="431800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母子健康手帳交付　　　　　　　時間</a:t>
            </a:r>
            <a:endParaRPr lang="en-US" altLang="ja-JP" sz="1100" b="1" dirty="0"/>
          </a:p>
        </p:txBody>
      </p:sp>
      <p:sp>
        <p:nvSpPr>
          <p:cNvPr id="130" name="正方形/長方形 129"/>
          <p:cNvSpPr/>
          <p:nvPr/>
        </p:nvSpPr>
        <p:spPr>
          <a:xfrm>
            <a:off x="1863725" y="4224338"/>
            <a:ext cx="504825" cy="28733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1" name="AutoShape 132"/>
          <p:cNvSpPr>
            <a:spLocks noChangeAspect="1" noChangeArrowheads="1"/>
          </p:cNvSpPr>
          <p:nvPr/>
        </p:nvSpPr>
        <p:spPr bwMode="auto">
          <a:xfrm>
            <a:off x="568325" y="5448300"/>
            <a:ext cx="2305050" cy="431800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妊婦健康診査　　　　　　　　　時間</a:t>
            </a:r>
            <a:endParaRPr lang="en-US" altLang="ja-JP" sz="1100" b="1" dirty="0"/>
          </a:p>
        </p:txBody>
      </p:sp>
      <p:sp>
        <p:nvSpPr>
          <p:cNvPr id="132" name="正方形/長方形 131"/>
          <p:cNvSpPr/>
          <p:nvPr/>
        </p:nvSpPr>
        <p:spPr>
          <a:xfrm>
            <a:off x="1720850" y="5521325"/>
            <a:ext cx="504825" cy="2889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080" name="正方形/長方形 62"/>
          <p:cNvSpPr>
            <a:spLocks noChangeAspect="1" noChangeArrowheads="1"/>
          </p:cNvSpPr>
          <p:nvPr/>
        </p:nvSpPr>
        <p:spPr bwMode="auto">
          <a:xfrm>
            <a:off x="496888" y="5880100"/>
            <a:ext cx="24479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・妊婦健康診査の調整</a:t>
            </a:r>
            <a:endParaRPr lang="en-US" altLang="ja-JP" sz="1000"/>
          </a:p>
          <a:p>
            <a:pPr eaLnBrk="1" hangingPunct="1"/>
            <a:r>
              <a:rPr lang="ja-JP" altLang="en-US" sz="1000"/>
              <a:t>　１カ月（約</a:t>
            </a:r>
            <a:r>
              <a:rPr lang="en-US" altLang="ja-JP" sz="1000"/>
              <a:t>8</a:t>
            </a:r>
            <a:r>
              <a:rPr lang="ja-JP" altLang="en-US" sz="1000"/>
              <a:t>時間）</a:t>
            </a:r>
            <a:r>
              <a:rPr lang="en-US" altLang="ja-JP" sz="1000"/>
              <a:t>×12</a:t>
            </a:r>
            <a:r>
              <a:rPr lang="ja-JP" altLang="en-US" sz="1000"/>
              <a:t>カ月</a:t>
            </a:r>
            <a:endParaRPr lang="en-US" altLang="ja-JP" sz="1000"/>
          </a:p>
          <a:p>
            <a:pPr eaLnBrk="1" hangingPunct="1"/>
            <a:r>
              <a:rPr lang="ja-JP" altLang="en-US" sz="1000"/>
              <a:t>・妊婦健康診査の結果確認</a:t>
            </a:r>
            <a:endParaRPr lang="en-US" altLang="ja-JP" sz="1000"/>
          </a:p>
          <a:p>
            <a:pPr eaLnBrk="1" hangingPunct="1"/>
            <a:r>
              <a:rPr lang="ja-JP" altLang="en-US" sz="1000"/>
              <a:t>　１カ月（約</a:t>
            </a:r>
            <a:r>
              <a:rPr lang="en-US" altLang="ja-JP" sz="1000"/>
              <a:t>2.5</a:t>
            </a:r>
            <a:r>
              <a:rPr lang="ja-JP" altLang="en-US" sz="1000"/>
              <a:t>時間）</a:t>
            </a:r>
            <a:r>
              <a:rPr lang="en-US" altLang="ja-JP" sz="1000"/>
              <a:t>×12</a:t>
            </a:r>
            <a:r>
              <a:rPr lang="ja-JP" altLang="en-US" sz="1000"/>
              <a:t>カ月</a:t>
            </a:r>
            <a:endParaRPr lang="en-US" altLang="ja-JP" sz="1000"/>
          </a:p>
          <a:p>
            <a:pPr eaLnBrk="1" hangingPunct="1"/>
            <a:r>
              <a:rPr lang="ja-JP" altLang="en-US" sz="1000"/>
              <a:t>・支払業務月（　　　）時間</a:t>
            </a:r>
            <a:r>
              <a:rPr lang="en-US" altLang="ja-JP" sz="1000"/>
              <a:t>×</a:t>
            </a:r>
            <a:r>
              <a:rPr lang="ja-JP" altLang="en-US" sz="1000"/>
              <a:t>（　　　　）回</a:t>
            </a:r>
            <a:endParaRPr lang="en-US" altLang="ja-JP" sz="1000"/>
          </a:p>
          <a:p>
            <a:pPr eaLnBrk="1" hangingPunct="1"/>
            <a:endParaRPr lang="en-US" altLang="ja-JP" sz="1000"/>
          </a:p>
        </p:txBody>
      </p:sp>
      <p:sp>
        <p:nvSpPr>
          <p:cNvPr id="134" name="AutoShape 132"/>
          <p:cNvSpPr>
            <a:spLocks noChangeAspect="1" noChangeArrowheads="1"/>
          </p:cNvSpPr>
          <p:nvPr/>
        </p:nvSpPr>
        <p:spPr bwMode="auto">
          <a:xfrm>
            <a:off x="568325" y="6816725"/>
            <a:ext cx="2232025" cy="431800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妊産婦訪問指導　　　　　　　　時間</a:t>
            </a:r>
            <a:endParaRPr lang="en-US" altLang="ja-JP" sz="1100" b="1" dirty="0"/>
          </a:p>
        </p:txBody>
      </p:sp>
      <p:sp>
        <p:nvSpPr>
          <p:cNvPr id="135" name="正方形/長方形 134"/>
          <p:cNvSpPr/>
          <p:nvPr/>
        </p:nvSpPr>
        <p:spPr>
          <a:xfrm>
            <a:off x="1792288" y="6816725"/>
            <a:ext cx="503237" cy="2873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083" name="正方形/長方形 62"/>
          <p:cNvSpPr>
            <a:spLocks noChangeAspect="1" noChangeArrowheads="1"/>
          </p:cNvSpPr>
          <p:nvPr/>
        </p:nvSpPr>
        <p:spPr bwMode="auto">
          <a:xfrm>
            <a:off x="568325" y="7248525"/>
            <a:ext cx="24479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・妊婦訪問指導の実施・記録</a:t>
            </a:r>
            <a:endParaRPr lang="en-US" altLang="ja-JP" sz="1000"/>
          </a:p>
          <a:p>
            <a:pPr eaLnBrk="1" hangingPunct="1"/>
            <a:r>
              <a:rPr lang="ja-JP" altLang="en-US" sz="1000"/>
              <a:t>　１件（約</a:t>
            </a:r>
            <a:r>
              <a:rPr lang="en-US" altLang="ja-JP" sz="1000"/>
              <a:t>2.5</a:t>
            </a:r>
            <a:r>
              <a:rPr lang="ja-JP" altLang="en-US" sz="1000"/>
              <a:t>時間）</a:t>
            </a:r>
            <a:r>
              <a:rPr lang="en-US" altLang="ja-JP" sz="1000"/>
              <a:t>×</a:t>
            </a:r>
            <a:r>
              <a:rPr lang="ja-JP" altLang="en-US" sz="1000"/>
              <a:t>年間（　　　）</a:t>
            </a:r>
            <a:endParaRPr lang="en-US" altLang="ja-JP" sz="1000"/>
          </a:p>
          <a:p>
            <a:pPr eaLnBrk="1" hangingPunct="1"/>
            <a:r>
              <a:rPr lang="ja-JP" altLang="en-US" sz="1000"/>
              <a:t>・妊婦訪問後のカンファレンス</a:t>
            </a:r>
            <a:endParaRPr lang="en-US" altLang="ja-JP" sz="1000"/>
          </a:p>
          <a:p>
            <a:pPr eaLnBrk="1" hangingPunct="1"/>
            <a:r>
              <a:rPr lang="ja-JP" altLang="en-US" sz="1000"/>
              <a:t>　１か月（約</a:t>
            </a:r>
            <a:r>
              <a:rPr lang="en-US" altLang="ja-JP" sz="1000"/>
              <a:t>2</a:t>
            </a:r>
            <a:r>
              <a:rPr lang="ja-JP" altLang="en-US" sz="1000"/>
              <a:t>時間）</a:t>
            </a:r>
            <a:r>
              <a:rPr lang="en-US" altLang="ja-JP" sz="1000"/>
              <a:t>×12</a:t>
            </a:r>
            <a:r>
              <a:rPr lang="ja-JP" altLang="en-US" sz="1000"/>
              <a:t>カ月</a:t>
            </a:r>
            <a:endParaRPr lang="en-US" altLang="ja-JP" sz="1000"/>
          </a:p>
        </p:txBody>
      </p:sp>
      <p:sp>
        <p:nvSpPr>
          <p:cNvPr id="204" name="AutoShape 121"/>
          <p:cNvSpPr>
            <a:spLocks noChangeAspect="1" noChangeArrowheads="1"/>
          </p:cNvSpPr>
          <p:nvPr/>
        </p:nvSpPr>
        <p:spPr bwMode="auto">
          <a:xfrm>
            <a:off x="6113463" y="3000375"/>
            <a:ext cx="2160587" cy="719138"/>
          </a:xfrm>
          <a:prstGeom prst="roundRect">
            <a:avLst>
              <a:gd name="adj" fmla="val 50000"/>
            </a:avLst>
          </a:prstGeom>
          <a:solidFill>
            <a:srgbClr val="99CCFF"/>
          </a:solidFill>
          <a:ln w="57150" cmpd="dbl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wrap="none" lIns="128016" tIns="64008" rIns="128016" bIns="64008" anchor="ctr"/>
          <a:lstStyle/>
          <a:p>
            <a:pPr>
              <a:defRPr/>
            </a:pPr>
            <a:r>
              <a:rPr lang="ja-JP" altLang="en-US" sz="1200" b="1" dirty="0"/>
              <a:t>各種相談事業</a:t>
            </a:r>
            <a:endParaRPr lang="en-US" altLang="ja-JP" sz="1200" b="1" dirty="0"/>
          </a:p>
          <a:p>
            <a:pPr>
              <a:defRPr/>
            </a:pPr>
            <a:r>
              <a:rPr lang="ja-JP" altLang="en-US" sz="1200" b="1" dirty="0"/>
              <a:t>　　　　　</a:t>
            </a:r>
            <a:endParaRPr lang="en-US" altLang="ja-JP" sz="1200" b="1" dirty="0"/>
          </a:p>
          <a:p>
            <a:pPr>
              <a:defRPr/>
            </a:pPr>
            <a:r>
              <a:rPr lang="ja-JP" altLang="en-US" sz="1200" b="1" dirty="0">
                <a:solidFill>
                  <a:srgbClr val="C00000"/>
                </a:solidFill>
              </a:rPr>
              <a:t>　　　　　　　　　　　　時間</a:t>
            </a:r>
            <a:r>
              <a:rPr lang="ja-JP" altLang="en-US" sz="1200" b="1" dirty="0"/>
              <a:t>　　　　　　　　　　　　　　</a:t>
            </a:r>
            <a:endParaRPr lang="ja-JP" altLang="en-US" sz="1200" dirty="0">
              <a:solidFill>
                <a:srgbClr val="C00000"/>
              </a:solidFill>
            </a:endParaRPr>
          </a:p>
        </p:txBody>
      </p:sp>
      <p:sp>
        <p:nvSpPr>
          <p:cNvPr id="205" name="正方形/長方形 204"/>
          <p:cNvSpPr/>
          <p:nvPr/>
        </p:nvSpPr>
        <p:spPr>
          <a:xfrm>
            <a:off x="6905625" y="3287713"/>
            <a:ext cx="576263" cy="3603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26" name="AutoShape 121"/>
          <p:cNvSpPr>
            <a:spLocks noChangeAspect="1" noChangeArrowheads="1"/>
          </p:cNvSpPr>
          <p:nvPr/>
        </p:nvSpPr>
        <p:spPr bwMode="auto">
          <a:xfrm>
            <a:off x="9280525" y="3000375"/>
            <a:ext cx="2103438" cy="719138"/>
          </a:xfrm>
          <a:prstGeom prst="roundRect">
            <a:avLst>
              <a:gd name="adj" fmla="val 50000"/>
            </a:avLst>
          </a:prstGeom>
          <a:solidFill>
            <a:srgbClr val="99CCFF"/>
          </a:solidFill>
          <a:ln w="57150" cmpd="dbl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wrap="none" lIns="128016" tIns="64008" rIns="128016" bIns="64008" anchor="ctr"/>
          <a:lstStyle/>
          <a:p>
            <a:pPr>
              <a:defRPr/>
            </a:pPr>
            <a:r>
              <a:rPr lang="ja-JP" altLang="en-US" sz="1200" b="1" dirty="0"/>
              <a:t>各種教室などの事業</a:t>
            </a:r>
            <a:endParaRPr lang="en-US" altLang="ja-JP" sz="1200" b="1" dirty="0"/>
          </a:p>
          <a:p>
            <a:pPr>
              <a:defRPr/>
            </a:pPr>
            <a:r>
              <a:rPr lang="ja-JP" altLang="en-US" sz="1200" b="1" dirty="0"/>
              <a:t>　　　　　</a:t>
            </a:r>
            <a:endParaRPr lang="en-US" altLang="ja-JP" sz="1200" b="1" dirty="0"/>
          </a:p>
          <a:p>
            <a:pPr>
              <a:defRPr/>
            </a:pPr>
            <a:r>
              <a:rPr lang="ja-JP" altLang="en-US" sz="1200" b="1" dirty="0">
                <a:solidFill>
                  <a:srgbClr val="C00000"/>
                </a:solidFill>
              </a:rPr>
              <a:t>　　　　　　　　　　　　時間</a:t>
            </a:r>
            <a:r>
              <a:rPr lang="ja-JP" altLang="en-US" sz="1200" b="1" dirty="0"/>
              <a:t>　　　　　　　　　　　　　　</a:t>
            </a:r>
            <a:endParaRPr lang="ja-JP" altLang="en-US" sz="1200" dirty="0">
              <a:solidFill>
                <a:srgbClr val="C00000"/>
              </a:solidFill>
            </a:endParaRPr>
          </a:p>
        </p:txBody>
      </p:sp>
      <p:sp>
        <p:nvSpPr>
          <p:cNvPr id="227" name="正方形/長方形 226"/>
          <p:cNvSpPr/>
          <p:nvPr/>
        </p:nvSpPr>
        <p:spPr>
          <a:xfrm>
            <a:off x="9999663" y="3287713"/>
            <a:ext cx="561975" cy="3603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28" name="Line 88"/>
          <p:cNvSpPr>
            <a:spLocks noChangeShapeType="1"/>
          </p:cNvSpPr>
          <p:nvPr/>
        </p:nvSpPr>
        <p:spPr bwMode="auto">
          <a:xfrm>
            <a:off x="9640888" y="4079875"/>
            <a:ext cx="304800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237" name="AutoShape 132"/>
          <p:cNvSpPr>
            <a:spLocks noChangeAspect="1" noChangeArrowheads="1"/>
          </p:cNvSpPr>
          <p:nvPr/>
        </p:nvSpPr>
        <p:spPr bwMode="auto">
          <a:xfrm>
            <a:off x="9785350" y="3865563"/>
            <a:ext cx="2592388" cy="360362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母親</a:t>
            </a:r>
            <a:r>
              <a:rPr lang="en-US" altLang="ja-JP" sz="1100" b="1" dirty="0"/>
              <a:t>/</a:t>
            </a:r>
            <a:r>
              <a:rPr lang="ja-JP" altLang="en-US" sz="1100" b="1" dirty="0"/>
              <a:t>両親学級　　　　　　 　　時間</a:t>
            </a:r>
            <a:endParaRPr lang="en-US" altLang="ja-JP" sz="1100" b="1" dirty="0"/>
          </a:p>
        </p:txBody>
      </p:sp>
      <p:sp>
        <p:nvSpPr>
          <p:cNvPr id="239" name="正方形/長方形 238"/>
          <p:cNvSpPr/>
          <p:nvPr/>
        </p:nvSpPr>
        <p:spPr>
          <a:xfrm>
            <a:off x="11009313" y="3937000"/>
            <a:ext cx="48895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091" name="正方形/長方形 62"/>
          <p:cNvSpPr>
            <a:spLocks noChangeAspect="1" noChangeArrowheads="1"/>
          </p:cNvSpPr>
          <p:nvPr/>
        </p:nvSpPr>
        <p:spPr bwMode="auto">
          <a:xfrm>
            <a:off x="9856788" y="4224338"/>
            <a:ext cx="26622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・準備・調整　</a:t>
            </a:r>
            <a:r>
              <a:rPr lang="en-US" altLang="ja-JP" sz="1000"/>
              <a:t>1</a:t>
            </a:r>
            <a:r>
              <a:rPr lang="ja-JP" altLang="en-US" sz="1000"/>
              <a:t>回（約</a:t>
            </a:r>
            <a:r>
              <a:rPr lang="en-US" altLang="ja-JP" sz="1000"/>
              <a:t>4</a:t>
            </a:r>
            <a:r>
              <a:rPr lang="ja-JP" altLang="en-US" sz="1000"/>
              <a:t>時間）</a:t>
            </a:r>
            <a:r>
              <a:rPr lang="en-US" altLang="ja-JP" sz="1000"/>
              <a:t>×</a:t>
            </a:r>
            <a:r>
              <a:rPr lang="ja-JP" altLang="en-US" sz="1000"/>
              <a:t>年間（　　　）回</a:t>
            </a:r>
            <a:endParaRPr lang="en-US" altLang="ja-JP" sz="1000"/>
          </a:p>
          <a:p>
            <a:pPr eaLnBrk="1" hangingPunct="1"/>
            <a:r>
              <a:rPr lang="ja-JP" altLang="en-US" sz="1000"/>
              <a:t>・教室実施・記録　</a:t>
            </a:r>
            <a:endParaRPr lang="en-US" altLang="ja-JP" sz="1000"/>
          </a:p>
          <a:p>
            <a:pPr eaLnBrk="1" hangingPunct="1"/>
            <a:r>
              <a:rPr lang="ja-JP" altLang="en-US" sz="1000"/>
              <a:t>　　　１回（約</a:t>
            </a:r>
            <a:r>
              <a:rPr lang="en-US" altLang="ja-JP" sz="1000"/>
              <a:t>3</a:t>
            </a:r>
            <a:r>
              <a:rPr lang="ja-JP" altLang="en-US" sz="1000"/>
              <a:t>時間）</a:t>
            </a:r>
            <a:r>
              <a:rPr lang="en-US" altLang="ja-JP" sz="1000"/>
              <a:t>×</a:t>
            </a:r>
            <a:r>
              <a:rPr lang="ja-JP" altLang="en-US" sz="1000"/>
              <a:t>年間（　　　）回</a:t>
            </a:r>
            <a:endParaRPr lang="en-US" altLang="ja-JP" sz="1000"/>
          </a:p>
          <a:p>
            <a:pPr eaLnBrk="1" hangingPunct="1"/>
            <a:r>
              <a:rPr lang="ja-JP" altLang="en-US" sz="1000"/>
              <a:t>・ｶﾝﾌｧﾚﾝｽ　１回約</a:t>
            </a:r>
            <a:r>
              <a:rPr lang="en-US" altLang="ja-JP" sz="1000"/>
              <a:t>1</a:t>
            </a:r>
            <a:r>
              <a:rPr lang="ja-JP" altLang="en-US" sz="1000"/>
              <a:t>時間）</a:t>
            </a:r>
            <a:r>
              <a:rPr lang="en-US" altLang="ja-JP" sz="1000"/>
              <a:t>×</a:t>
            </a:r>
            <a:r>
              <a:rPr lang="ja-JP" altLang="en-US" sz="1000"/>
              <a:t>年間（　　　）回</a:t>
            </a:r>
            <a:endParaRPr lang="en-US" altLang="ja-JP" sz="1000"/>
          </a:p>
        </p:txBody>
      </p:sp>
      <p:sp>
        <p:nvSpPr>
          <p:cNvPr id="241" name="AutoShape 132"/>
          <p:cNvSpPr>
            <a:spLocks noChangeAspect="1" noChangeArrowheads="1"/>
          </p:cNvSpPr>
          <p:nvPr/>
        </p:nvSpPr>
        <p:spPr bwMode="auto">
          <a:xfrm>
            <a:off x="9856788" y="5089525"/>
            <a:ext cx="2592387" cy="431800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子育て</a:t>
            </a:r>
            <a:r>
              <a:rPr lang="en-US" altLang="ja-JP" sz="1100" b="1" dirty="0"/>
              <a:t>/</a:t>
            </a:r>
            <a:r>
              <a:rPr lang="ja-JP" altLang="en-US" sz="1100" b="1" dirty="0"/>
              <a:t>離乳食教室</a:t>
            </a:r>
            <a:endParaRPr lang="en-US" altLang="ja-JP" sz="1100" b="1" dirty="0"/>
          </a:p>
          <a:p>
            <a:pPr>
              <a:defRPr/>
            </a:pPr>
            <a:r>
              <a:rPr lang="ja-JP" altLang="en-US" sz="1100" b="1" dirty="0"/>
              <a:t>（一般）　　　　　　　　　　　　　　　　時間</a:t>
            </a:r>
            <a:endParaRPr lang="en-US" altLang="ja-JP" sz="1100" b="1" dirty="0"/>
          </a:p>
        </p:txBody>
      </p:sp>
      <p:sp>
        <p:nvSpPr>
          <p:cNvPr id="242" name="正方形/長方形 241"/>
          <p:cNvSpPr/>
          <p:nvPr/>
        </p:nvSpPr>
        <p:spPr>
          <a:xfrm>
            <a:off x="11296650" y="5232400"/>
            <a:ext cx="490538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47" name="正方形/長方形 246"/>
          <p:cNvSpPr/>
          <p:nvPr/>
        </p:nvSpPr>
        <p:spPr>
          <a:xfrm>
            <a:off x="11225213" y="6384925"/>
            <a:ext cx="490537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50" name="Line 88"/>
          <p:cNvSpPr>
            <a:spLocks noChangeShapeType="1"/>
          </p:cNvSpPr>
          <p:nvPr/>
        </p:nvSpPr>
        <p:spPr bwMode="auto">
          <a:xfrm>
            <a:off x="9640888" y="6529388"/>
            <a:ext cx="304800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252" name="AutoShape 132"/>
          <p:cNvSpPr>
            <a:spLocks noChangeAspect="1" noChangeArrowheads="1"/>
          </p:cNvSpPr>
          <p:nvPr/>
        </p:nvSpPr>
        <p:spPr bwMode="auto">
          <a:xfrm>
            <a:off x="9929813" y="8761413"/>
            <a:ext cx="2171700" cy="358775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上記以外の教室</a:t>
            </a:r>
            <a:endParaRPr lang="en-US" altLang="ja-JP" sz="1100" b="1" dirty="0"/>
          </a:p>
          <a:p>
            <a:pPr>
              <a:defRPr/>
            </a:pPr>
            <a:r>
              <a:rPr lang="ja-JP" altLang="en-US" sz="1100" b="1" dirty="0"/>
              <a:t>集団保健指導　　　　　　　　時間</a:t>
            </a:r>
            <a:endParaRPr lang="en-US" altLang="ja-JP" sz="1100" b="1" dirty="0"/>
          </a:p>
        </p:txBody>
      </p:sp>
      <p:sp>
        <p:nvSpPr>
          <p:cNvPr id="272" name="Line 88"/>
          <p:cNvSpPr>
            <a:spLocks noChangeShapeType="1"/>
          </p:cNvSpPr>
          <p:nvPr/>
        </p:nvSpPr>
        <p:spPr bwMode="auto">
          <a:xfrm>
            <a:off x="496888" y="8256588"/>
            <a:ext cx="314325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271" name="AutoShape 132"/>
          <p:cNvSpPr>
            <a:spLocks noChangeAspect="1" noChangeArrowheads="1"/>
          </p:cNvSpPr>
          <p:nvPr/>
        </p:nvSpPr>
        <p:spPr bwMode="auto">
          <a:xfrm>
            <a:off x="568325" y="8040688"/>
            <a:ext cx="2232025" cy="431800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不妊治療の助成　　　　　　　　時間</a:t>
            </a:r>
            <a:endParaRPr lang="en-US" altLang="ja-JP" sz="1100" b="1" dirty="0"/>
          </a:p>
        </p:txBody>
      </p:sp>
      <p:sp>
        <p:nvSpPr>
          <p:cNvPr id="273" name="正方形/長方形 272"/>
          <p:cNvSpPr/>
          <p:nvPr/>
        </p:nvSpPr>
        <p:spPr>
          <a:xfrm>
            <a:off x="1863725" y="7969250"/>
            <a:ext cx="504825" cy="2873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00" name="正方形/長方形 62"/>
          <p:cNvSpPr>
            <a:spLocks noChangeAspect="1" noChangeArrowheads="1"/>
          </p:cNvSpPr>
          <p:nvPr/>
        </p:nvSpPr>
        <p:spPr bwMode="auto">
          <a:xfrm>
            <a:off x="496888" y="8472488"/>
            <a:ext cx="2520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・面談・申請（</a:t>
            </a:r>
            <a:r>
              <a:rPr lang="en-US" altLang="ja-JP" sz="1000"/>
              <a:t>1</a:t>
            </a:r>
            <a:r>
              <a:rPr lang="ja-JP" altLang="en-US" sz="1000"/>
              <a:t>件約</a:t>
            </a:r>
            <a:r>
              <a:rPr lang="en-US" altLang="ja-JP" sz="1000"/>
              <a:t>90</a:t>
            </a:r>
            <a:r>
              <a:rPr lang="ja-JP" altLang="en-US" sz="1000"/>
              <a:t>分）</a:t>
            </a:r>
            <a:r>
              <a:rPr lang="en-US" altLang="ja-JP" sz="1000"/>
              <a:t>×</a:t>
            </a:r>
            <a:r>
              <a:rPr lang="ja-JP" altLang="en-US" sz="1000"/>
              <a:t>年間（　　）件</a:t>
            </a:r>
            <a:endParaRPr lang="en-US" altLang="ja-JP" sz="1000"/>
          </a:p>
          <a:p>
            <a:pPr eaLnBrk="1" hangingPunct="1"/>
            <a:r>
              <a:rPr lang="ja-JP" altLang="en-US" sz="1000"/>
              <a:t>・支払業務月（　　　）時間</a:t>
            </a:r>
            <a:r>
              <a:rPr lang="en-US" altLang="ja-JP" sz="1000"/>
              <a:t>×</a:t>
            </a:r>
            <a:r>
              <a:rPr lang="ja-JP" altLang="en-US" sz="1000"/>
              <a:t>（　　　　）回</a:t>
            </a:r>
            <a:endParaRPr lang="en-US" altLang="ja-JP" sz="1000"/>
          </a:p>
        </p:txBody>
      </p:sp>
      <p:sp>
        <p:nvSpPr>
          <p:cNvPr id="2101" name="正方形/長方形 62"/>
          <p:cNvSpPr>
            <a:spLocks noChangeAspect="1" noChangeArrowheads="1"/>
          </p:cNvSpPr>
          <p:nvPr/>
        </p:nvSpPr>
        <p:spPr bwMode="auto">
          <a:xfrm>
            <a:off x="3592513" y="8472488"/>
            <a:ext cx="273685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・訪問・指導の実施及び記録</a:t>
            </a:r>
            <a:endParaRPr lang="en-US" altLang="ja-JP" sz="1000"/>
          </a:p>
          <a:p>
            <a:pPr eaLnBrk="1" hangingPunct="1"/>
            <a:r>
              <a:rPr lang="ja-JP" altLang="en-US" sz="1000"/>
              <a:t>　１回（約　　　時間）</a:t>
            </a:r>
            <a:r>
              <a:rPr lang="en-US" altLang="ja-JP" sz="1000"/>
              <a:t>×</a:t>
            </a:r>
            <a:r>
              <a:rPr lang="ja-JP" altLang="en-US" sz="1000"/>
              <a:t>年間（　　　　　）回</a:t>
            </a:r>
            <a:endParaRPr lang="en-US" altLang="ja-JP" sz="1000"/>
          </a:p>
          <a:p>
            <a:pPr eaLnBrk="1" hangingPunct="1"/>
            <a:r>
              <a:rPr lang="ja-JP" altLang="en-US" sz="1000"/>
              <a:t>・ｶﾝﾌｧﾚﾝｽ　</a:t>
            </a:r>
            <a:r>
              <a:rPr lang="en-US" altLang="ja-JP" sz="1000"/>
              <a:t>1</a:t>
            </a:r>
            <a:r>
              <a:rPr lang="ja-JP" altLang="en-US" sz="1000"/>
              <a:t>回（　　　　）時間</a:t>
            </a:r>
            <a:r>
              <a:rPr lang="en-US" altLang="ja-JP" sz="1000"/>
              <a:t>×</a:t>
            </a:r>
            <a:r>
              <a:rPr lang="ja-JP" altLang="en-US" sz="1000"/>
              <a:t>年（　　　　）回</a:t>
            </a:r>
            <a:endParaRPr lang="en-US" altLang="ja-JP" sz="1000"/>
          </a:p>
        </p:txBody>
      </p:sp>
      <p:sp>
        <p:nvSpPr>
          <p:cNvPr id="140" name="下矢印 139"/>
          <p:cNvSpPr/>
          <p:nvPr/>
        </p:nvSpPr>
        <p:spPr>
          <a:xfrm rot="19446287">
            <a:off x="4113213" y="2133600"/>
            <a:ext cx="369887" cy="423863"/>
          </a:xfrm>
          <a:prstGeom prst="downArrow">
            <a:avLst/>
          </a:prstGeom>
          <a:solidFill>
            <a:schemeClr val="bg2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03" name="正方形/長方形 62"/>
          <p:cNvSpPr>
            <a:spLocks noChangeAspect="1" noChangeArrowheads="1"/>
          </p:cNvSpPr>
          <p:nvPr/>
        </p:nvSpPr>
        <p:spPr bwMode="auto">
          <a:xfrm>
            <a:off x="9856788" y="5521325"/>
            <a:ext cx="26638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・準備・調整　</a:t>
            </a:r>
            <a:r>
              <a:rPr lang="en-US" altLang="ja-JP" sz="1000"/>
              <a:t>1</a:t>
            </a:r>
            <a:r>
              <a:rPr lang="ja-JP" altLang="en-US" sz="1000"/>
              <a:t>回（約</a:t>
            </a:r>
            <a:r>
              <a:rPr lang="en-US" altLang="ja-JP" sz="1000"/>
              <a:t>4</a:t>
            </a:r>
            <a:r>
              <a:rPr lang="ja-JP" altLang="en-US" sz="1000"/>
              <a:t>時間）</a:t>
            </a:r>
            <a:r>
              <a:rPr lang="en-US" altLang="ja-JP" sz="1000"/>
              <a:t>×</a:t>
            </a:r>
            <a:r>
              <a:rPr lang="ja-JP" altLang="en-US" sz="1000"/>
              <a:t>年間（　　　）回</a:t>
            </a:r>
            <a:endParaRPr lang="en-US" altLang="ja-JP" sz="1000"/>
          </a:p>
          <a:p>
            <a:pPr eaLnBrk="1" hangingPunct="1"/>
            <a:r>
              <a:rPr lang="ja-JP" altLang="en-US" sz="1000"/>
              <a:t>・教室実施・記録　</a:t>
            </a:r>
            <a:endParaRPr lang="en-US" altLang="ja-JP" sz="1000"/>
          </a:p>
          <a:p>
            <a:pPr eaLnBrk="1" hangingPunct="1"/>
            <a:r>
              <a:rPr lang="ja-JP" altLang="en-US" sz="1000"/>
              <a:t>　　　１回（約</a:t>
            </a:r>
            <a:r>
              <a:rPr lang="en-US" altLang="ja-JP" sz="1000"/>
              <a:t>3</a:t>
            </a:r>
            <a:r>
              <a:rPr lang="ja-JP" altLang="en-US" sz="1000"/>
              <a:t>時間）</a:t>
            </a:r>
            <a:r>
              <a:rPr lang="en-US" altLang="ja-JP" sz="1000"/>
              <a:t>×</a:t>
            </a:r>
            <a:r>
              <a:rPr lang="ja-JP" altLang="en-US" sz="1000"/>
              <a:t>年間（　　　）回</a:t>
            </a:r>
            <a:endParaRPr lang="en-US" altLang="ja-JP" sz="1000"/>
          </a:p>
          <a:p>
            <a:pPr eaLnBrk="1" hangingPunct="1"/>
            <a:r>
              <a:rPr lang="ja-JP" altLang="en-US" sz="1000"/>
              <a:t>・ｶﾝﾌｧﾚﾝｽ　１回約</a:t>
            </a:r>
            <a:r>
              <a:rPr lang="en-US" altLang="ja-JP" sz="1000"/>
              <a:t>1</a:t>
            </a:r>
            <a:r>
              <a:rPr lang="ja-JP" altLang="en-US" sz="1000"/>
              <a:t>時間）</a:t>
            </a:r>
            <a:r>
              <a:rPr lang="en-US" altLang="ja-JP" sz="1000"/>
              <a:t>×</a:t>
            </a:r>
            <a:r>
              <a:rPr lang="ja-JP" altLang="en-US" sz="1000"/>
              <a:t>年間（　　　）回</a:t>
            </a:r>
            <a:endParaRPr lang="en-US" altLang="ja-JP" sz="1000"/>
          </a:p>
        </p:txBody>
      </p:sp>
      <p:sp>
        <p:nvSpPr>
          <p:cNvPr id="234" name="正方形/長方形 233"/>
          <p:cNvSpPr/>
          <p:nvPr/>
        </p:nvSpPr>
        <p:spPr>
          <a:xfrm>
            <a:off x="11296650" y="7608888"/>
            <a:ext cx="490538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5" name="AutoShape 132"/>
          <p:cNvSpPr>
            <a:spLocks noChangeAspect="1" noChangeArrowheads="1"/>
          </p:cNvSpPr>
          <p:nvPr/>
        </p:nvSpPr>
        <p:spPr bwMode="auto">
          <a:xfrm>
            <a:off x="9856788" y="6313488"/>
            <a:ext cx="2592387" cy="360362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療育教室　　　　　　 　　　　　　　　時間</a:t>
            </a:r>
            <a:endParaRPr lang="en-US" altLang="ja-JP" sz="1100" b="1" dirty="0"/>
          </a:p>
        </p:txBody>
      </p:sp>
      <p:sp>
        <p:nvSpPr>
          <p:cNvPr id="2106" name="正方形/長方形 62"/>
          <p:cNvSpPr>
            <a:spLocks noChangeAspect="1" noChangeArrowheads="1"/>
          </p:cNvSpPr>
          <p:nvPr/>
        </p:nvSpPr>
        <p:spPr bwMode="auto">
          <a:xfrm>
            <a:off x="9929813" y="6745288"/>
            <a:ext cx="26622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・準備・調整　</a:t>
            </a:r>
            <a:r>
              <a:rPr lang="en-US" altLang="ja-JP" sz="1000"/>
              <a:t>1</a:t>
            </a:r>
            <a:r>
              <a:rPr lang="ja-JP" altLang="en-US" sz="1000"/>
              <a:t>回（約</a:t>
            </a:r>
            <a:r>
              <a:rPr lang="en-US" altLang="ja-JP" sz="1000"/>
              <a:t>4</a:t>
            </a:r>
            <a:r>
              <a:rPr lang="ja-JP" altLang="en-US" sz="1000"/>
              <a:t>時間）</a:t>
            </a:r>
            <a:r>
              <a:rPr lang="en-US" altLang="ja-JP" sz="1000"/>
              <a:t>×</a:t>
            </a:r>
            <a:r>
              <a:rPr lang="ja-JP" altLang="en-US" sz="1000"/>
              <a:t>年間（　　　）回</a:t>
            </a:r>
            <a:endParaRPr lang="en-US" altLang="ja-JP" sz="1000"/>
          </a:p>
          <a:p>
            <a:pPr eaLnBrk="1" hangingPunct="1"/>
            <a:r>
              <a:rPr lang="ja-JP" altLang="en-US" sz="1000"/>
              <a:t>・教室実施・記録　</a:t>
            </a:r>
            <a:endParaRPr lang="en-US" altLang="ja-JP" sz="1000"/>
          </a:p>
          <a:p>
            <a:pPr eaLnBrk="1" hangingPunct="1"/>
            <a:r>
              <a:rPr lang="ja-JP" altLang="en-US" sz="1000"/>
              <a:t>　　　１回（約</a:t>
            </a:r>
            <a:r>
              <a:rPr lang="en-US" altLang="ja-JP" sz="1000"/>
              <a:t>3</a:t>
            </a:r>
            <a:r>
              <a:rPr lang="ja-JP" altLang="en-US" sz="1000"/>
              <a:t>時間）</a:t>
            </a:r>
            <a:r>
              <a:rPr lang="en-US" altLang="ja-JP" sz="1000"/>
              <a:t>×</a:t>
            </a:r>
            <a:r>
              <a:rPr lang="ja-JP" altLang="en-US" sz="1000"/>
              <a:t>年間（　　　）回</a:t>
            </a:r>
            <a:endParaRPr lang="en-US" altLang="ja-JP" sz="1000"/>
          </a:p>
          <a:p>
            <a:pPr eaLnBrk="1" hangingPunct="1"/>
            <a:r>
              <a:rPr lang="ja-JP" altLang="en-US" sz="1000"/>
              <a:t>・ｶﾝﾌｧﾚﾝｽ　１回約</a:t>
            </a:r>
            <a:r>
              <a:rPr lang="en-US" altLang="ja-JP" sz="1000"/>
              <a:t>1</a:t>
            </a:r>
            <a:r>
              <a:rPr lang="ja-JP" altLang="en-US" sz="1000"/>
              <a:t>時間）</a:t>
            </a:r>
            <a:r>
              <a:rPr lang="en-US" altLang="ja-JP" sz="1000"/>
              <a:t>×</a:t>
            </a:r>
            <a:r>
              <a:rPr lang="ja-JP" altLang="en-US" sz="1000"/>
              <a:t>年間（　　　）回</a:t>
            </a:r>
            <a:endParaRPr lang="en-US" altLang="ja-JP" sz="1000"/>
          </a:p>
        </p:txBody>
      </p:sp>
      <p:sp>
        <p:nvSpPr>
          <p:cNvPr id="152" name="正方形/長方形 151"/>
          <p:cNvSpPr/>
          <p:nvPr/>
        </p:nvSpPr>
        <p:spPr>
          <a:xfrm>
            <a:off x="11153775" y="6384925"/>
            <a:ext cx="48895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3" name="AutoShape 132"/>
          <p:cNvSpPr>
            <a:spLocks noChangeAspect="1" noChangeArrowheads="1"/>
          </p:cNvSpPr>
          <p:nvPr/>
        </p:nvSpPr>
        <p:spPr bwMode="auto">
          <a:xfrm>
            <a:off x="9929813" y="7537450"/>
            <a:ext cx="2519362" cy="360363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子育てサロン</a:t>
            </a:r>
            <a:r>
              <a:rPr lang="en-US" altLang="ja-JP" sz="1100" b="1" dirty="0"/>
              <a:t>/</a:t>
            </a:r>
            <a:r>
              <a:rPr lang="ja-JP" altLang="en-US" sz="1100" b="1" dirty="0"/>
              <a:t>親子</a:t>
            </a:r>
            <a:endParaRPr lang="en-US" altLang="ja-JP" sz="1100" b="1" dirty="0"/>
          </a:p>
          <a:p>
            <a:pPr>
              <a:defRPr/>
            </a:pPr>
            <a:r>
              <a:rPr lang="ja-JP" altLang="en-US" sz="1100" b="1" dirty="0"/>
              <a:t>クラブ等の教室　　　　　　　　　時間</a:t>
            </a:r>
            <a:endParaRPr lang="en-US" altLang="ja-JP" sz="1100" b="1" dirty="0"/>
          </a:p>
        </p:txBody>
      </p:sp>
      <p:sp>
        <p:nvSpPr>
          <p:cNvPr id="255" name="正方形/長方形 254"/>
          <p:cNvSpPr/>
          <p:nvPr/>
        </p:nvSpPr>
        <p:spPr>
          <a:xfrm>
            <a:off x="11296650" y="7608888"/>
            <a:ext cx="490538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10" name="正方形/長方形 62"/>
          <p:cNvSpPr>
            <a:spLocks noChangeAspect="1" noChangeArrowheads="1"/>
          </p:cNvSpPr>
          <p:nvPr/>
        </p:nvSpPr>
        <p:spPr bwMode="auto">
          <a:xfrm>
            <a:off x="9929813" y="7969250"/>
            <a:ext cx="26622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・準備・調整　</a:t>
            </a:r>
            <a:r>
              <a:rPr lang="en-US" altLang="ja-JP" sz="1000"/>
              <a:t>1</a:t>
            </a:r>
            <a:r>
              <a:rPr lang="ja-JP" altLang="en-US" sz="1000"/>
              <a:t>回（約</a:t>
            </a:r>
            <a:r>
              <a:rPr lang="en-US" altLang="ja-JP" sz="1000"/>
              <a:t>4</a:t>
            </a:r>
            <a:r>
              <a:rPr lang="ja-JP" altLang="en-US" sz="1000"/>
              <a:t>時間）</a:t>
            </a:r>
            <a:r>
              <a:rPr lang="en-US" altLang="ja-JP" sz="1000"/>
              <a:t>×</a:t>
            </a:r>
            <a:r>
              <a:rPr lang="ja-JP" altLang="en-US" sz="1000"/>
              <a:t>年間（　　　）回</a:t>
            </a:r>
            <a:endParaRPr lang="en-US" altLang="ja-JP" sz="1000"/>
          </a:p>
          <a:p>
            <a:pPr eaLnBrk="1" hangingPunct="1"/>
            <a:r>
              <a:rPr lang="ja-JP" altLang="en-US" sz="1000"/>
              <a:t>・教室実施・記録　</a:t>
            </a:r>
            <a:endParaRPr lang="en-US" altLang="ja-JP" sz="1000"/>
          </a:p>
          <a:p>
            <a:pPr eaLnBrk="1" hangingPunct="1"/>
            <a:r>
              <a:rPr lang="ja-JP" altLang="en-US" sz="1000"/>
              <a:t>　　　１回（約</a:t>
            </a:r>
            <a:r>
              <a:rPr lang="en-US" altLang="ja-JP" sz="1000"/>
              <a:t>3</a:t>
            </a:r>
            <a:r>
              <a:rPr lang="ja-JP" altLang="en-US" sz="1000"/>
              <a:t>時間）</a:t>
            </a:r>
            <a:r>
              <a:rPr lang="en-US" altLang="ja-JP" sz="1000"/>
              <a:t>×</a:t>
            </a:r>
            <a:r>
              <a:rPr lang="ja-JP" altLang="en-US" sz="1000"/>
              <a:t>年間（　　　）回</a:t>
            </a:r>
            <a:endParaRPr lang="en-US" altLang="ja-JP" sz="1000"/>
          </a:p>
          <a:p>
            <a:pPr eaLnBrk="1" hangingPunct="1"/>
            <a:r>
              <a:rPr lang="ja-JP" altLang="en-US" sz="1000"/>
              <a:t>・ｶﾝﾌｧﾚﾝｽ　１回約</a:t>
            </a:r>
            <a:r>
              <a:rPr lang="en-US" altLang="ja-JP" sz="1000"/>
              <a:t>1</a:t>
            </a:r>
            <a:r>
              <a:rPr lang="ja-JP" altLang="en-US" sz="1000"/>
              <a:t>時間）</a:t>
            </a:r>
            <a:r>
              <a:rPr lang="en-US" altLang="ja-JP" sz="1000"/>
              <a:t>×</a:t>
            </a:r>
            <a:r>
              <a:rPr lang="ja-JP" altLang="en-US" sz="1000"/>
              <a:t>年間（　　　）回</a:t>
            </a:r>
            <a:endParaRPr lang="en-US" altLang="ja-JP" sz="1000"/>
          </a:p>
        </p:txBody>
      </p:sp>
      <p:sp>
        <p:nvSpPr>
          <p:cNvPr id="159" name="左大かっこ 158"/>
          <p:cNvSpPr/>
          <p:nvPr/>
        </p:nvSpPr>
        <p:spPr>
          <a:xfrm>
            <a:off x="9856788" y="9121775"/>
            <a:ext cx="73025" cy="479425"/>
          </a:xfrm>
          <a:prstGeom prst="leftBracke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60" name="左大かっこ 159"/>
          <p:cNvSpPr/>
          <p:nvPr/>
        </p:nvSpPr>
        <p:spPr>
          <a:xfrm flipH="1">
            <a:off x="12522200" y="9121775"/>
            <a:ext cx="134938" cy="479425"/>
          </a:xfrm>
          <a:prstGeom prst="leftBracke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13" name="正方形/長方形 62"/>
          <p:cNvSpPr>
            <a:spLocks noChangeAspect="1" noChangeArrowheads="1"/>
          </p:cNvSpPr>
          <p:nvPr/>
        </p:nvSpPr>
        <p:spPr bwMode="auto">
          <a:xfrm>
            <a:off x="6616700" y="6961188"/>
            <a:ext cx="2952750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・相談の準備・調整</a:t>
            </a:r>
            <a:r>
              <a:rPr lang="en-US" altLang="ja-JP" sz="1000"/>
              <a:t>1</a:t>
            </a:r>
            <a:r>
              <a:rPr lang="ja-JP" altLang="en-US" sz="1000"/>
              <a:t>件（約</a:t>
            </a:r>
            <a:r>
              <a:rPr lang="en-US" altLang="ja-JP" sz="1000"/>
              <a:t>90</a:t>
            </a:r>
            <a:r>
              <a:rPr lang="ja-JP" altLang="en-US" sz="1000"/>
              <a:t>分）</a:t>
            </a:r>
            <a:r>
              <a:rPr lang="en-US" altLang="ja-JP" sz="1000"/>
              <a:t>×</a:t>
            </a:r>
            <a:r>
              <a:rPr lang="ja-JP" altLang="en-US" sz="1000"/>
              <a:t>年間（　　）件</a:t>
            </a:r>
            <a:endParaRPr lang="en-US" altLang="ja-JP" sz="1000"/>
          </a:p>
          <a:p>
            <a:pPr eaLnBrk="1" hangingPunct="1"/>
            <a:r>
              <a:rPr lang="ja-JP" altLang="en-US" sz="1000"/>
              <a:t>・相談実施・記録</a:t>
            </a:r>
            <a:endParaRPr lang="en-US" altLang="ja-JP" sz="1000"/>
          </a:p>
          <a:p>
            <a:pPr eaLnBrk="1" hangingPunct="1"/>
            <a:r>
              <a:rPr lang="ja-JP" altLang="en-US" sz="1000"/>
              <a:t>　　　　１件（約</a:t>
            </a:r>
            <a:r>
              <a:rPr lang="en-US" altLang="ja-JP" sz="1000"/>
              <a:t>3</a:t>
            </a:r>
            <a:r>
              <a:rPr lang="ja-JP" altLang="en-US" sz="1000"/>
              <a:t>時間）</a:t>
            </a:r>
            <a:r>
              <a:rPr lang="en-US" altLang="ja-JP" sz="1000"/>
              <a:t>×</a:t>
            </a:r>
            <a:r>
              <a:rPr lang="ja-JP" altLang="en-US" sz="1000"/>
              <a:t>年間（　　　）人</a:t>
            </a:r>
            <a:endParaRPr lang="en-US" altLang="ja-JP" sz="1000"/>
          </a:p>
          <a:p>
            <a:pPr eaLnBrk="1" hangingPunct="1"/>
            <a:r>
              <a:rPr lang="ja-JP" altLang="en-US" sz="1000"/>
              <a:t>・相談後のｶﾝﾌｧﾚﾝｽ</a:t>
            </a:r>
            <a:endParaRPr lang="en-US" altLang="ja-JP" sz="1000"/>
          </a:p>
          <a:p>
            <a:pPr eaLnBrk="1" hangingPunct="1"/>
            <a:r>
              <a:rPr lang="ja-JP" altLang="en-US" sz="1000"/>
              <a:t>　　　　１件（約</a:t>
            </a:r>
            <a:r>
              <a:rPr lang="en-US" altLang="ja-JP" sz="1000"/>
              <a:t>90</a:t>
            </a:r>
            <a:r>
              <a:rPr lang="ja-JP" altLang="en-US" sz="1000"/>
              <a:t>分）</a:t>
            </a:r>
            <a:r>
              <a:rPr lang="en-US" altLang="ja-JP" sz="1000"/>
              <a:t>×</a:t>
            </a:r>
            <a:r>
              <a:rPr lang="ja-JP" altLang="en-US" sz="1000"/>
              <a:t>年間（　　　）人</a:t>
            </a:r>
            <a:endParaRPr lang="en-US" altLang="ja-JP" sz="1000"/>
          </a:p>
        </p:txBody>
      </p:sp>
      <p:grpSp>
        <p:nvGrpSpPr>
          <p:cNvPr id="2114" name="グループ化 169"/>
          <p:cNvGrpSpPr>
            <a:grpSpLocks/>
          </p:cNvGrpSpPr>
          <p:nvPr/>
        </p:nvGrpSpPr>
        <p:grpSpPr bwMode="auto">
          <a:xfrm>
            <a:off x="6472238" y="3863975"/>
            <a:ext cx="3025775" cy="5089525"/>
            <a:chOff x="6328668" y="3864496"/>
            <a:chExt cx="3024882" cy="5088632"/>
          </a:xfrm>
        </p:grpSpPr>
        <p:sp>
          <p:nvSpPr>
            <p:cNvPr id="162" name="Line 88"/>
            <p:cNvSpPr>
              <a:spLocks noChangeShapeType="1"/>
            </p:cNvSpPr>
            <p:nvPr/>
          </p:nvSpPr>
          <p:spPr bwMode="auto">
            <a:xfrm>
              <a:off x="6328668" y="6745303"/>
              <a:ext cx="360256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  <a:effectLst>
              <a:outerShdw dist="35921" dir="2700000" algn="ctr" rotWithShape="0">
                <a:srgbClr val="DADADA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141" name="正方形/長方形 62"/>
            <p:cNvSpPr>
              <a:spLocks noChangeAspect="1" noChangeArrowheads="1"/>
            </p:cNvSpPr>
            <p:nvPr/>
          </p:nvSpPr>
          <p:spPr bwMode="auto">
            <a:xfrm>
              <a:off x="6472808" y="4296544"/>
              <a:ext cx="2736850" cy="862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ja-JP" altLang="en-US" sz="1000"/>
                <a:t>・相談の準備・調整　年間（約</a:t>
              </a:r>
              <a:r>
                <a:rPr lang="en-US" altLang="ja-JP" sz="1000"/>
                <a:t>80</a:t>
              </a:r>
              <a:r>
                <a:rPr lang="ja-JP" altLang="en-US" sz="1000"/>
                <a:t>時間）</a:t>
              </a:r>
              <a:endParaRPr lang="en-US" altLang="ja-JP" sz="1000"/>
            </a:p>
            <a:p>
              <a:pPr eaLnBrk="1" hangingPunct="1"/>
              <a:r>
                <a:rPr lang="ja-JP" altLang="en-US" sz="1000"/>
                <a:t>・相談実施・記録</a:t>
              </a:r>
              <a:endParaRPr lang="en-US" altLang="ja-JP" sz="1000"/>
            </a:p>
            <a:p>
              <a:pPr eaLnBrk="1" hangingPunct="1"/>
              <a:r>
                <a:rPr lang="ja-JP" altLang="en-US" sz="1000"/>
                <a:t>　　　　１件（約</a:t>
              </a:r>
              <a:r>
                <a:rPr lang="en-US" altLang="ja-JP" sz="1000"/>
                <a:t>60</a:t>
              </a:r>
              <a:r>
                <a:rPr lang="ja-JP" altLang="en-US" sz="1000"/>
                <a:t>分）</a:t>
              </a:r>
              <a:r>
                <a:rPr lang="en-US" altLang="ja-JP" sz="1000"/>
                <a:t>×</a:t>
              </a:r>
              <a:r>
                <a:rPr lang="ja-JP" altLang="en-US" sz="1000"/>
                <a:t>年間（　　　）人</a:t>
              </a:r>
              <a:endParaRPr lang="en-US" altLang="ja-JP" sz="1000"/>
            </a:p>
            <a:p>
              <a:pPr eaLnBrk="1" hangingPunct="1"/>
              <a:r>
                <a:rPr lang="ja-JP" altLang="en-US" sz="1000"/>
                <a:t>・相談後のｶﾝﾌｧﾚﾝｽ</a:t>
              </a:r>
              <a:endParaRPr lang="en-US" altLang="ja-JP" sz="1000"/>
            </a:p>
            <a:p>
              <a:pPr eaLnBrk="1" hangingPunct="1"/>
              <a:r>
                <a:rPr lang="ja-JP" altLang="en-US" sz="1000"/>
                <a:t>　　　　１件（約</a:t>
              </a:r>
              <a:r>
                <a:rPr lang="en-US" altLang="ja-JP" sz="1000"/>
                <a:t>10</a:t>
              </a:r>
              <a:r>
                <a:rPr lang="ja-JP" altLang="en-US" sz="1000"/>
                <a:t>分）</a:t>
              </a:r>
              <a:r>
                <a:rPr lang="en-US" altLang="ja-JP" sz="1000"/>
                <a:t>×</a:t>
              </a:r>
              <a:r>
                <a:rPr lang="ja-JP" altLang="en-US" sz="1000"/>
                <a:t>年間（　　　）人</a:t>
              </a:r>
              <a:endParaRPr lang="en-US" altLang="ja-JP" sz="1000"/>
            </a:p>
          </p:txBody>
        </p:sp>
        <p:sp>
          <p:nvSpPr>
            <p:cNvPr id="2142" name="正方形/長方形 62"/>
            <p:cNvSpPr>
              <a:spLocks noChangeAspect="1" noChangeArrowheads="1"/>
            </p:cNvSpPr>
            <p:nvPr/>
          </p:nvSpPr>
          <p:spPr bwMode="auto">
            <a:xfrm>
              <a:off x="6400800" y="5592688"/>
              <a:ext cx="2952750" cy="862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ja-JP" altLang="en-US" sz="1000"/>
                <a:t>・相談の準備・調整</a:t>
              </a:r>
              <a:r>
                <a:rPr lang="en-US" altLang="ja-JP" sz="1000"/>
                <a:t>1</a:t>
              </a:r>
              <a:r>
                <a:rPr lang="ja-JP" altLang="en-US" sz="1000"/>
                <a:t>件（約</a:t>
              </a:r>
              <a:r>
                <a:rPr lang="en-US" altLang="ja-JP" sz="1000"/>
                <a:t>90</a:t>
              </a:r>
              <a:r>
                <a:rPr lang="ja-JP" altLang="en-US" sz="1000"/>
                <a:t>分）</a:t>
              </a:r>
              <a:r>
                <a:rPr lang="en-US" altLang="ja-JP" sz="1000"/>
                <a:t>×</a:t>
              </a:r>
              <a:r>
                <a:rPr lang="ja-JP" altLang="en-US" sz="1000"/>
                <a:t>年間（　　）件</a:t>
              </a:r>
              <a:endParaRPr lang="en-US" altLang="ja-JP" sz="1000"/>
            </a:p>
            <a:p>
              <a:pPr eaLnBrk="1" hangingPunct="1"/>
              <a:r>
                <a:rPr lang="ja-JP" altLang="en-US" sz="1000"/>
                <a:t>・相談実施・記録</a:t>
              </a:r>
              <a:endParaRPr lang="en-US" altLang="ja-JP" sz="1000"/>
            </a:p>
            <a:p>
              <a:pPr eaLnBrk="1" hangingPunct="1"/>
              <a:r>
                <a:rPr lang="ja-JP" altLang="en-US" sz="1000"/>
                <a:t>　　　　１件（約</a:t>
              </a:r>
              <a:r>
                <a:rPr lang="en-US" altLang="ja-JP" sz="1000"/>
                <a:t>3</a:t>
              </a:r>
              <a:r>
                <a:rPr lang="ja-JP" altLang="en-US" sz="1000"/>
                <a:t>時間）</a:t>
              </a:r>
              <a:r>
                <a:rPr lang="en-US" altLang="ja-JP" sz="1000"/>
                <a:t>×</a:t>
              </a:r>
              <a:r>
                <a:rPr lang="ja-JP" altLang="en-US" sz="1000"/>
                <a:t>年間（　　　）人</a:t>
              </a:r>
              <a:endParaRPr lang="en-US" altLang="ja-JP" sz="1000"/>
            </a:p>
            <a:p>
              <a:pPr eaLnBrk="1" hangingPunct="1"/>
              <a:r>
                <a:rPr lang="ja-JP" altLang="en-US" sz="1000"/>
                <a:t>・相談後のｶﾝﾌｧﾚﾝｽ</a:t>
              </a:r>
              <a:endParaRPr lang="en-US" altLang="ja-JP" sz="1000"/>
            </a:p>
            <a:p>
              <a:pPr eaLnBrk="1" hangingPunct="1"/>
              <a:r>
                <a:rPr lang="ja-JP" altLang="en-US" sz="1000"/>
                <a:t>　　　　１件（約</a:t>
              </a:r>
              <a:r>
                <a:rPr lang="en-US" altLang="ja-JP" sz="1000"/>
                <a:t>90</a:t>
              </a:r>
              <a:r>
                <a:rPr lang="ja-JP" altLang="en-US" sz="1000"/>
                <a:t>分）</a:t>
              </a:r>
              <a:r>
                <a:rPr lang="en-US" altLang="ja-JP" sz="1000"/>
                <a:t>×</a:t>
              </a:r>
              <a:r>
                <a:rPr lang="ja-JP" altLang="en-US" sz="1000"/>
                <a:t>年間（　　　）人</a:t>
              </a:r>
              <a:endParaRPr lang="en-US" altLang="ja-JP" sz="1000"/>
            </a:p>
          </p:txBody>
        </p:sp>
        <p:sp>
          <p:nvSpPr>
            <p:cNvPr id="124" name="Line 88"/>
            <p:cNvSpPr>
              <a:spLocks noChangeShapeType="1"/>
            </p:cNvSpPr>
            <p:nvPr/>
          </p:nvSpPr>
          <p:spPr bwMode="auto">
            <a:xfrm>
              <a:off x="6328668" y="5377119"/>
              <a:ext cx="360256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  <a:effectLst>
              <a:outerShdw dist="35921" dir="2700000" algn="ctr" rotWithShape="0">
                <a:srgbClr val="DADADA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16" name="AutoShape 132"/>
            <p:cNvSpPr>
              <a:spLocks noChangeAspect="1" noChangeArrowheads="1"/>
            </p:cNvSpPr>
            <p:nvPr/>
          </p:nvSpPr>
          <p:spPr bwMode="auto">
            <a:xfrm>
              <a:off x="6473087" y="5161256"/>
              <a:ext cx="2520206" cy="431724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ja-JP" altLang="en-US" sz="1100" b="1" dirty="0"/>
                <a:t>発達・</a:t>
              </a:r>
              <a:endParaRPr lang="en-US" altLang="ja-JP" sz="1100" b="1" dirty="0"/>
            </a:p>
            <a:p>
              <a:pPr>
                <a:defRPr/>
              </a:pPr>
              <a:r>
                <a:rPr lang="ja-JP" altLang="en-US" sz="1100" b="1" dirty="0"/>
                <a:t>こころの相談　 　　　　　　　　時間</a:t>
              </a:r>
              <a:endParaRPr lang="en-US" altLang="ja-JP" sz="1100" b="1" dirty="0"/>
            </a:p>
          </p:txBody>
        </p:sp>
        <p:sp>
          <p:nvSpPr>
            <p:cNvPr id="122" name="Line 88"/>
            <p:cNvSpPr>
              <a:spLocks noChangeShapeType="1"/>
            </p:cNvSpPr>
            <p:nvPr/>
          </p:nvSpPr>
          <p:spPr bwMode="auto">
            <a:xfrm>
              <a:off x="6328668" y="4151784"/>
              <a:ext cx="314232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  <a:effectLst>
              <a:outerShdw dist="35921" dir="2700000" algn="ctr" rotWithShape="0">
                <a:srgbClr val="DADADA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25" name="Line 88"/>
            <p:cNvSpPr>
              <a:spLocks noChangeShapeType="1"/>
            </p:cNvSpPr>
            <p:nvPr/>
          </p:nvSpPr>
          <p:spPr bwMode="auto">
            <a:xfrm>
              <a:off x="6328668" y="8113488"/>
              <a:ext cx="314232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  <a:effectLst>
              <a:outerShdw dist="35921" dir="2700000" algn="ctr" rotWithShape="0">
                <a:srgbClr val="DADADA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10" name="AutoShape 132"/>
            <p:cNvSpPr>
              <a:spLocks noChangeAspect="1" noChangeArrowheads="1"/>
            </p:cNvSpPr>
            <p:nvPr/>
          </p:nvSpPr>
          <p:spPr bwMode="auto">
            <a:xfrm>
              <a:off x="6400084" y="3864496"/>
              <a:ext cx="2593209" cy="431724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ja-JP" altLang="en-US" sz="1100" b="1" dirty="0"/>
                <a:t>育児相談</a:t>
              </a:r>
              <a:r>
                <a:rPr lang="ja-JP" altLang="en-US" sz="800" b="1" dirty="0"/>
                <a:t>（一般）</a:t>
              </a:r>
              <a:r>
                <a:rPr lang="ja-JP" altLang="en-US" sz="1100" b="1" dirty="0"/>
                <a:t>　　　　　　　 時間</a:t>
              </a:r>
              <a:endParaRPr lang="en-US" altLang="ja-JP" sz="1100" b="1" dirty="0"/>
            </a:p>
          </p:txBody>
        </p:sp>
        <p:sp>
          <p:nvSpPr>
            <p:cNvPr id="212" name="正方形/長方形 211"/>
            <p:cNvSpPr/>
            <p:nvPr/>
          </p:nvSpPr>
          <p:spPr>
            <a:xfrm>
              <a:off x="7552269" y="4008934"/>
              <a:ext cx="504676" cy="21586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14" name="正方形/長方形 213"/>
            <p:cNvSpPr/>
            <p:nvPr/>
          </p:nvSpPr>
          <p:spPr>
            <a:xfrm>
              <a:off x="7696689" y="5304106"/>
              <a:ext cx="504676" cy="21586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18" name="AutoShape 132"/>
            <p:cNvSpPr>
              <a:spLocks noChangeAspect="1" noChangeArrowheads="1"/>
            </p:cNvSpPr>
            <p:nvPr/>
          </p:nvSpPr>
          <p:spPr bwMode="auto">
            <a:xfrm>
              <a:off x="6400084" y="7897626"/>
              <a:ext cx="2664626" cy="431724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ja-JP" altLang="en-US" sz="1100" b="1" dirty="0"/>
                <a:t>上記以外の相談　 　　　　　　　　　　　時間</a:t>
              </a:r>
              <a:endParaRPr lang="en-US" altLang="ja-JP" sz="1100" b="1" dirty="0"/>
            </a:p>
          </p:txBody>
        </p:sp>
        <p:sp>
          <p:nvSpPr>
            <p:cNvPr id="220" name="正方形/長方形 219"/>
            <p:cNvSpPr/>
            <p:nvPr/>
          </p:nvSpPr>
          <p:spPr>
            <a:xfrm>
              <a:off x="7912525" y="7969051"/>
              <a:ext cx="504676" cy="21586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161" name="AutoShape 132"/>
            <p:cNvSpPr>
              <a:spLocks noChangeAspect="1" noChangeArrowheads="1"/>
            </p:cNvSpPr>
            <p:nvPr/>
          </p:nvSpPr>
          <p:spPr bwMode="auto">
            <a:xfrm>
              <a:off x="6473087" y="6529441"/>
              <a:ext cx="2520206" cy="431724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ja-JP" altLang="en-US" sz="1100" b="1" dirty="0"/>
                <a:t>育児支援（虐待予防）</a:t>
              </a:r>
              <a:endParaRPr lang="en-US" altLang="ja-JP" sz="1100" b="1" dirty="0"/>
            </a:p>
            <a:p>
              <a:pPr>
                <a:defRPr/>
              </a:pPr>
              <a:r>
                <a:rPr lang="ja-JP" altLang="en-US" sz="1100" b="1" dirty="0"/>
                <a:t>に関する相談　　　　　　　　　　　　時間</a:t>
              </a:r>
              <a:endParaRPr lang="en-US" altLang="ja-JP" sz="1100" b="1" dirty="0"/>
            </a:p>
          </p:txBody>
        </p:sp>
        <p:sp>
          <p:nvSpPr>
            <p:cNvPr id="166" name="左大かっこ 165"/>
            <p:cNvSpPr/>
            <p:nvPr/>
          </p:nvSpPr>
          <p:spPr>
            <a:xfrm>
              <a:off x="6544504" y="8473787"/>
              <a:ext cx="73003" cy="479341"/>
            </a:xfrm>
            <a:prstGeom prst="leftBracke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169" name="左大かっこ 168"/>
            <p:cNvSpPr/>
            <p:nvPr/>
          </p:nvSpPr>
          <p:spPr>
            <a:xfrm flipH="1">
              <a:off x="8993293" y="8400775"/>
              <a:ext cx="126963" cy="480929"/>
            </a:xfrm>
            <a:prstGeom prst="leftBracke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</p:grpSp>
      <p:sp>
        <p:nvSpPr>
          <p:cNvPr id="202" name="Line 88"/>
          <p:cNvSpPr>
            <a:spLocks noChangeShapeType="1"/>
          </p:cNvSpPr>
          <p:nvPr/>
        </p:nvSpPr>
        <p:spPr bwMode="auto">
          <a:xfrm>
            <a:off x="3376613" y="8185150"/>
            <a:ext cx="287337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39" name="Line 87"/>
          <p:cNvSpPr>
            <a:spLocks noChangeShapeType="1"/>
          </p:cNvSpPr>
          <p:nvPr/>
        </p:nvSpPr>
        <p:spPr bwMode="auto">
          <a:xfrm>
            <a:off x="3376613" y="2855913"/>
            <a:ext cx="0" cy="5329237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37" name="AutoShape 121"/>
          <p:cNvSpPr>
            <a:spLocks noChangeAspect="1" noChangeArrowheads="1"/>
          </p:cNvSpPr>
          <p:nvPr/>
        </p:nvSpPr>
        <p:spPr bwMode="auto">
          <a:xfrm>
            <a:off x="3016250" y="3000375"/>
            <a:ext cx="2376488" cy="792163"/>
          </a:xfrm>
          <a:prstGeom prst="roundRect">
            <a:avLst>
              <a:gd name="adj" fmla="val 50000"/>
            </a:avLst>
          </a:prstGeom>
          <a:solidFill>
            <a:srgbClr val="99CCFF"/>
          </a:solidFill>
          <a:ln w="57150" cmpd="dbl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wrap="none" lIns="128016" tIns="64008" rIns="128016" bIns="64008" anchor="ctr"/>
          <a:lstStyle/>
          <a:p>
            <a:pPr>
              <a:defRPr/>
            </a:pPr>
            <a:r>
              <a:rPr lang="ja-JP" altLang="en-US" sz="1200" b="1" dirty="0"/>
              <a:t>家庭訪問・保健指導</a:t>
            </a:r>
            <a:endParaRPr lang="en-US" altLang="ja-JP" sz="1200" b="1" dirty="0"/>
          </a:p>
          <a:p>
            <a:pPr>
              <a:defRPr/>
            </a:pPr>
            <a:r>
              <a:rPr lang="ja-JP" altLang="en-US" sz="1200" b="1" dirty="0"/>
              <a:t>　　　　　</a:t>
            </a:r>
            <a:endParaRPr lang="en-US" altLang="ja-JP" sz="1200" b="1" dirty="0"/>
          </a:p>
          <a:p>
            <a:pPr>
              <a:defRPr/>
            </a:pPr>
            <a:r>
              <a:rPr lang="ja-JP" altLang="en-US" sz="1200" b="1" dirty="0">
                <a:solidFill>
                  <a:srgbClr val="C00000"/>
                </a:solidFill>
              </a:rPr>
              <a:t>　　　　　　　　　　　　時間</a:t>
            </a:r>
            <a:r>
              <a:rPr lang="ja-JP" altLang="en-US" sz="1200" b="1" dirty="0"/>
              <a:t>　　　　　　　　　　　　　　</a:t>
            </a:r>
            <a:endParaRPr lang="ja-JP" altLang="en-US" sz="1200" dirty="0">
              <a:solidFill>
                <a:srgbClr val="C00000"/>
              </a:solidFill>
            </a:endParaRPr>
          </a:p>
        </p:txBody>
      </p:sp>
      <p:sp>
        <p:nvSpPr>
          <p:cNvPr id="138" name="正方形/長方形 137"/>
          <p:cNvSpPr/>
          <p:nvPr/>
        </p:nvSpPr>
        <p:spPr>
          <a:xfrm>
            <a:off x="3663950" y="3360738"/>
            <a:ext cx="576263" cy="3587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1" name="Line 88"/>
          <p:cNvSpPr>
            <a:spLocks noChangeShapeType="1"/>
          </p:cNvSpPr>
          <p:nvPr/>
        </p:nvSpPr>
        <p:spPr bwMode="auto">
          <a:xfrm>
            <a:off x="3376613" y="4152900"/>
            <a:ext cx="314325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42" name="Line 88"/>
          <p:cNvSpPr>
            <a:spLocks noChangeShapeType="1"/>
          </p:cNvSpPr>
          <p:nvPr/>
        </p:nvSpPr>
        <p:spPr bwMode="auto">
          <a:xfrm>
            <a:off x="3376613" y="5160963"/>
            <a:ext cx="314325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44" name="AutoShape 132"/>
          <p:cNvSpPr>
            <a:spLocks noChangeAspect="1" noChangeArrowheads="1"/>
          </p:cNvSpPr>
          <p:nvPr/>
        </p:nvSpPr>
        <p:spPr bwMode="auto">
          <a:xfrm>
            <a:off x="3592513" y="3937000"/>
            <a:ext cx="2232025" cy="360363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新生児訪問　　　　　　　　時間</a:t>
            </a:r>
            <a:endParaRPr lang="en-US" altLang="ja-JP" sz="1100" b="1" dirty="0"/>
          </a:p>
        </p:txBody>
      </p:sp>
      <p:sp>
        <p:nvSpPr>
          <p:cNvPr id="147" name="正方形/長方形 146"/>
          <p:cNvSpPr/>
          <p:nvPr/>
        </p:nvSpPr>
        <p:spPr bwMode="auto">
          <a:xfrm>
            <a:off x="4600575" y="4008438"/>
            <a:ext cx="504825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23" name="正方形/長方形 62"/>
          <p:cNvSpPr>
            <a:spLocks noChangeAspect="1" noChangeArrowheads="1"/>
          </p:cNvSpPr>
          <p:nvPr/>
        </p:nvSpPr>
        <p:spPr bwMode="auto">
          <a:xfrm>
            <a:off x="3521075" y="4297363"/>
            <a:ext cx="273685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・家庭訪問・指導の実施及び記録</a:t>
            </a:r>
            <a:endParaRPr lang="en-US" altLang="ja-JP" sz="1000"/>
          </a:p>
          <a:p>
            <a:pPr eaLnBrk="1" hangingPunct="1"/>
            <a:r>
              <a:rPr lang="ja-JP" altLang="en-US" sz="1000"/>
              <a:t>　１件（約</a:t>
            </a:r>
            <a:r>
              <a:rPr lang="en-US" altLang="ja-JP" sz="1000"/>
              <a:t>2.5</a:t>
            </a:r>
            <a:r>
              <a:rPr lang="ja-JP" altLang="en-US" sz="1000"/>
              <a:t>時間）</a:t>
            </a:r>
            <a:r>
              <a:rPr lang="en-US" altLang="ja-JP" sz="1000"/>
              <a:t>×</a:t>
            </a:r>
            <a:r>
              <a:rPr lang="ja-JP" altLang="en-US" sz="1000"/>
              <a:t>年間（　　　）人</a:t>
            </a:r>
            <a:endParaRPr lang="en-US" altLang="ja-JP" sz="1000"/>
          </a:p>
          <a:p>
            <a:pPr eaLnBrk="1" hangingPunct="1"/>
            <a:r>
              <a:rPr lang="ja-JP" altLang="en-US" sz="1000"/>
              <a:t>・ｶﾝﾌｧﾚﾝｽ　</a:t>
            </a:r>
            <a:r>
              <a:rPr lang="en-US" altLang="ja-JP" sz="1000"/>
              <a:t>1</a:t>
            </a:r>
            <a:r>
              <a:rPr lang="ja-JP" altLang="en-US" sz="1000"/>
              <a:t>カ月（約</a:t>
            </a:r>
            <a:r>
              <a:rPr lang="en-US" altLang="ja-JP" sz="1000"/>
              <a:t>2</a:t>
            </a:r>
            <a:r>
              <a:rPr lang="ja-JP" altLang="en-US" sz="1000"/>
              <a:t>時間）</a:t>
            </a:r>
            <a:r>
              <a:rPr lang="en-US" altLang="ja-JP" sz="1000"/>
              <a:t>×12</a:t>
            </a:r>
            <a:r>
              <a:rPr lang="ja-JP" altLang="en-US" sz="1000"/>
              <a:t>カ月</a:t>
            </a:r>
            <a:endParaRPr lang="en-US" altLang="ja-JP" sz="1000"/>
          </a:p>
        </p:txBody>
      </p:sp>
      <p:sp>
        <p:nvSpPr>
          <p:cNvPr id="154" name="AutoShape 132"/>
          <p:cNvSpPr>
            <a:spLocks noChangeAspect="1" noChangeArrowheads="1"/>
          </p:cNvSpPr>
          <p:nvPr/>
        </p:nvSpPr>
        <p:spPr bwMode="auto">
          <a:xfrm>
            <a:off x="3592513" y="4872038"/>
            <a:ext cx="2376487" cy="433387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乳児全戸訪問　　　　　　　時間</a:t>
            </a:r>
            <a:endParaRPr lang="en-US" altLang="ja-JP" sz="1100" b="1" dirty="0"/>
          </a:p>
        </p:txBody>
      </p:sp>
      <p:sp>
        <p:nvSpPr>
          <p:cNvPr id="158" name="正方形/長方形 157"/>
          <p:cNvSpPr/>
          <p:nvPr/>
        </p:nvSpPr>
        <p:spPr bwMode="auto">
          <a:xfrm>
            <a:off x="4673600" y="5016500"/>
            <a:ext cx="503238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75" name="テキスト ボックス 64"/>
          <p:cNvSpPr txBox="1">
            <a:spLocks noChangeArrowheads="1"/>
          </p:cNvSpPr>
          <p:nvPr/>
        </p:nvSpPr>
        <p:spPr bwMode="auto">
          <a:xfrm>
            <a:off x="3592513" y="5089525"/>
            <a:ext cx="2030412" cy="99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650" dirty="0"/>
              <a:t>（こんにちは赤ちゃん事業）</a:t>
            </a: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r>
              <a:rPr lang="ja-JP" altLang="en-US" sz="650" dirty="0"/>
              <a:t>　</a:t>
            </a: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ja-JP" altLang="en-US" sz="650" dirty="0"/>
          </a:p>
        </p:txBody>
      </p:sp>
      <p:sp>
        <p:nvSpPr>
          <p:cNvPr id="163" name="Line 88"/>
          <p:cNvSpPr>
            <a:spLocks noChangeShapeType="1"/>
          </p:cNvSpPr>
          <p:nvPr/>
        </p:nvSpPr>
        <p:spPr bwMode="auto">
          <a:xfrm>
            <a:off x="3376613" y="6169025"/>
            <a:ext cx="314325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65" name="AutoShape 132"/>
          <p:cNvSpPr>
            <a:spLocks noChangeAspect="1" noChangeArrowheads="1"/>
          </p:cNvSpPr>
          <p:nvPr/>
        </p:nvSpPr>
        <p:spPr bwMode="auto">
          <a:xfrm>
            <a:off x="3592513" y="5953125"/>
            <a:ext cx="2017712" cy="358775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低体重児・</a:t>
            </a:r>
            <a:endParaRPr lang="en-US" altLang="ja-JP" sz="1100" b="1" dirty="0"/>
          </a:p>
          <a:p>
            <a:pPr>
              <a:defRPr/>
            </a:pPr>
            <a:r>
              <a:rPr lang="ja-JP" altLang="en-US" sz="1100" b="1" dirty="0"/>
              <a:t>未熟児訪問　　　　　　　　時間</a:t>
            </a:r>
            <a:endParaRPr lang="en-US" altLang="ja-JP" sz="1100" b="1" dirty="0"/>
          </a:p>
        </p:txBody>
      </p:sp>
      <p:sp>
        <p:nvSpPr>
          <p:cNvPr id="168" name="正方形/長方形 167"/>
          <p:cNvSpPr/>
          <p:nvPr/>
        </p:nvSpPr>
        <p:spPr bwMode="auto">
          <a:xfrm>
            <a:off x="4600575" y="6024563"/>
            <a:ext cx="504825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96" name="正方形/長方形 195"/>
          <p:cNvSpPr/>
          <p:nvPr/>
        </p:nvSpPr>
        <p:spPr bwMode="auto">
          <a:xfrm>
            <a:off x="4816475" y="6961188"/>
            <a:ext cx="504825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97" name="Line 88"/>
          <p:cNvSpPr>
            <a:spLocks noChangeShapeType="1"/>
          </p:cNvSpPr>
          <p:nvPr/>
        </p:nvSpPr>
        <p:spPr bwMode="auto">
          <a:xfrm>
            <a:off x="3376613" y="7104063"/>
            <a:ext cx="241300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99" name="AutoShape 132"/>
          <p:cNvSpPr>
            <a:spLocks noChangeAspect="1" noChangeArrowheads="1"/>
          </p:cNvSpPr>
          <p:nvPr/>
        </p:nvSpPr>
        <p:spPr bwMode="auto">
          <a:xfrm>
            <a:off x="3521075" y="7969250"/>
            <a:ext cx="2806700" cy="431800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各施設や保育所、</a:t>
            </a:r>
            <a:endParaRPr lang="en-US" altLang="ja-JP" sz="1100" b="1" dirty="0"/>
          </a:p>
          <a:p>
            <a:pPr>
              <a:defRPr/>
            </a:pPr>
            <a:r>
              <a:rPr lang="ja-JP" altLang="en-US" sz="1100" b="1" dirty="0"/>
              <a:t>学校などへの訪問　　　　　　　　　　　時間</a:t>
            </a:r>
            <a:endParaRPr lang="en-US" altLang="ja-JP" sz="1100" b="1" dirty="0"/>
          </a:p>
        </p:txBody>
      </p:sp>
      <p:sp>
        <p:nvSpPr>
          <p:cNvPr id="2133" name="正方形/長方形 62"/>
          <p:cNvSpPr>
            <a:spLocks noChangeAspect="1" noChangeArrowheads="1"/>
          </p:cNvSpPr>
          <p:nvPr/>
        </p:nvSpPr>
        <p:spPr bwMode="auto">
          <a:xfrm>
            <a:off x="3592513" y="5305425"/>
            <a:ext cx="273685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・家庭訪問・指導の実施及び記録</a:t>
            </a:r>
            <a:endParaRPr lang="en-US" altLang="ja-JP" sz="1000"/>
          </a:p>
          <a:p>
            <a:pPr eaLnBrk="1" hangingPunct="1"/>
            <a:r>
              <a:rPr lang="ja-JP" altLang="en-US" sz="1000"/>
              <a:t>　１件（約</a:t>
            </a:r>
            <a:r>
              <a:rPr lang="en-US" altLang="ja-JP" sz="1000"/>
              <a:t>2.5</a:t>
            </a:r>
            <a:r>
              <a:rPr lang="ja-JP" altLang="en-US" sz="1000"/>
              <a:t>時間）</a:t>
            </a:r>
            <a:r>
              <a:rPr lang="en-US" altLang="ja-JP" sz="1000"/>
              <a:t>×</a:t>
            </a:r>
            <a:r>
              <a:rPr lang="ja-JP" altLang="en-US" sz="1000"/>
              <a:t>年間（　　　）人</a:t>
            </a:r>
            <a:endParaRPr lang="en-US" altLang="ja-JP" sz="1000"/>
          </a:p>
          <a:p>
            <a:pPr eaLnBrk="1" hangingPunct="1"/>
            <a:r>
              <a:rPr lang="ja-JP" altLang="en-US" sz="1000"/>
              <a:t>・ｶﾝﾌｧﾚﾝｽ　</a:t>
            </a:r>
            <a:r>
              <a:rPr lang="en-US" altLang="ja-JP" sz="1000"/>
              <a:t>1</a:t>
            </a:r>
            <a:r>
              <a:rPr lang="ja-JP" altLang="en-US" sz="1000"/>
              <a:t>カ月（約</a:t>
            </a:r>
            <a:r>
              <a:rPr lang="en-US" altLang="ja-JP" sz="1000"/>
              <a:t>2</a:t>
            </a:r>
            <a:r>
              <a:rPr lang="ja-JP" altLang="en-US" sz="1000"/>
              <a:t>時間）</a:t>
            </a:r>
            <a:r>
              <a:rPr lang="en-US" altLang="ja-JP" sz="1000"/>
              <a:t>×12</a:t>
            </a:r>
            <a:r>
              <a:rPr lang="ja-JP" altLang="en-US" sz="1000"/>
              <a:t>カ月</a:t>
            </a:r>
            <a:endParaRPr lang="en-US" altLang="ja-JP" sz="1000"/>
          </a:p>
        </p:txBody>
      </p:sp>
      <p:sp>
        <p:nvSpPr>
          <p:cNvPr id="2134" name="正方形/長方形 62"/>
          <p:cNvSpPr>
            <a:spLocks noChangeAspect="1" noChangeArrowheads="1"/>
          </p:cNvSpPr>
          <p:nvPr/>
        </p:nvSpPr>
        <p:spPr bwMode="auto">
          <a:xfrm>
            <a:off x="3592513" y="6313488"/>
            <a:ext cx="273685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・家庭訪問・指導の実施及び記録</a:t>
            </a:r>
            <a:endParaRPr lang="en-US" altLang="ja-JP" sz="1000"/>
          </a:p>
          <a:p>
            <a:pPr eaLnBrk="1" hangingPunct="1"/>
            <a:r>
              <a:rPr lang="ja-JP" altLang="en-US" sz="1000"/>
              <a:t>　１件（約</a:t>
            </a:r>
            <a:r>
              <a:rPr lang="en-US" altLang="ja-JP" sz="1000"/>
              <a:t>2.5</a:t>
            </a:r>
            <a:r>
              <a:rPr lang="ja-JP" altLang="en-US" sz="1000"/>
              <a:t>時間）</a:t>
            </a:r>
            <a:r>
              <a:rPr lang="en-US" altLang="ja-JP" sz="1000"/>
              <a:t>×</a:t>
            </a:r>
            <a:r>
              <a:rPr lang="ja-JP" altLang="en-US" sz="1000"/>
              <a:t>年間（　　　）人</a:t>
            </a:r>
            <a:endParaRPr lang="en-US" altLang="ja-JP" sz="1000"/>
          </a:p>
          <a:p>
            <a:pPr eaLnBrk="1" hangingPunct="1"/>
            <a:r>
              <a:rPr lang="ja-JP" altLang="en-US" sz="1000"/>
              <a:t>・ｶﾝﾌｧﾚﾝｽ　</a:t>
            </a:r>
            <a:r>
              <a:rPr lang="en-US" altLang="ja-JP" sz="1000"/>
              <a:t>1</a:t>
            </a:r>
            <a:r>
              <a:rPr lang="ja-JP" altLang="en-US" sz="1000"/>
              <a:t>カ月（約</a:t>
            </a:r>
            <a:r>
              <a:rPr lang="en-US" altLang="ja-JP" sz="1000"/>
              <a:t>2</a:t>
            </a:r>
            <a:r>
              <a:rPr lang="ja-JP" altLang="en-US" sz="1000"/>
              <a:t>時間）</a:t>
            </a:r>
            <a:r>
              <a:rPr lang="en-US" altLang="ja-JP" sz="1000"/>
              <a:t>×12</a:t>
            </a:r>
            <a:r>
              <a:rPr lang="ja-JP" altLang="en-US" sz="1000"/>
              <a:t>カ月</a:t>
            </a:r>
            <a:endParaRPr lang="en-US" altLang="ja-JP" sz="1000"/>
          </a:p>
        </p:txBody>
      </p:sp>
      <p:sp>
        <p:nvSpPr>
          <p:cNvPr id="171" name="AutoShape 132"/>
          <p:cNvSpPr>
            <a:spLocks noChangeAspect="1" noChangeArrowheads="1"/>
          </p:cNvSpPr>
          <p:nvPr/>
        </p:nvSpPr>
        <p:spPr bwMode="auto">
          <a:xfrm>
            <a:off x="3521075" y="6888163"/>
            <a:ext cx="2663825" cy="431800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見守り、ﾓﾆﾀﾘﾝｸﾞ等</a:t>
            </a:r>
            <a:endParaRPr lang="en-US" altLang="ja-JP" sz="1100" b="1" dirty="0"/>
          </a:p>
          <a:p>
            <a:pPr>
              <a:defRPr/>
            </a:pPr>
            <a:r>
              <a:rPr lang="ja-JP" altLang="en-US" sz="1100" b="1" dirty="0"/>
              <a:t>の訪問（個別訪問）　　　　　　　　　時間</a:t>
            </a:r>
            <a:endParaRPr lang="en-US" altLang="ja-JP" sz="1100" b="1" dirty="0"/>
          </a:p>
        </p:txBody>
      </p:sp>
      <p:sp>
        <p:nvSpPr>
          <p:cNvPr id="172" name="正方形/長方形 171"/>
          <p:cNvSpPr/>
          <p:nvPr/>
        </p:nvSpPr>
        <p:spPr bwMode="auto">
          <a:xfrm>
            <a:off x="5032375" y="7032625"/>
            <a:ext cx="503238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37" name="正方形/長方形 62"/>
          <p:cNvSpPr>
            <a:spLocks noChangeAspect="1" noChangeArrowheads="1"/>
          </p:cNvSpPr>
          <p:nvPr/>
        </p:nvSpPr>
        <p:spPr bwMode="auto">
          <a:xfrm>
            <a:off x="3592513" y="7321550"/>
            <a:ext cx="273685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・家庭訪問・指導の実施及び記録</a:t>
            </a:r>
            <a:endParaRPr lang="en-US" altLang="ja-JP" sz="1000"/>
          </a:p>
          <a:p>
            <a:pPr eaLnBrk="1" hangingPunct="1"/>
            <a:r>
              <a:rPr lang="ja-JP" altLang="en-US" sz="1000"/>
              <a:t>　１件（約</a:t>
            </a:r>
            <a:r>
              <a:rPr lang="en-US" altLang="ja-JP" sz="1000"/>
              <a:t>2.5</a:t>
            </a:r>
            <a:r>
              <a:rPr lang="ja-JP" altLang="en-US" sz="1000"/>
              <a:t>時間）</a:t>
            </a:r>
            <a:r>
              <a:rPr lang="en-US" altLang="ja-JP" sz="1000"/>
              <a:t>×</a:t>
            </a:r>
            <a:r>
              <a:rPr lang="ja-JP" altLang="en-US" sz="1000"/>
              <a:t>年間（　　　）人</a:t>
            </a:r>
            <a:endParaRPr lang="en-US" altLang="ja-JP" sz="1000"/>
          </a:p>
          <a:p>
            <a:pPr eaLnBrk="1" hangingPunct="1"/>
            <a:r>
              <a:rPr lang="ja-JP" altLang="en-US" sz="1000"/>
              <a:t>・ｶﾝﾌｧﾚﾝｽ　</a:t>
            </a:r>
            <a:r>
              <a:rPr lang="en-US" altLang="ja-JP" sz="1000"/>
              <a:t>1</a:t>
            </a:r>
            <a:r>
              <a:rPr lang="ja-JP" altLang="en-US" sz="1000"/>
              <a:t>カ月（約</a:t>
            </a:r>
            <a:r>
              <a:rPr lang="en-US" altLang="ja-JP" sz="1000"/>
              <a:t>2</a:t>
            </a:r>
            <a:r>
              <a:rPr lang="ja-JP" altLang="en-US" sz="1000"/>
              <a:t>時間）</a:t>
            </a:r>
            <a:r>
              <a:rPr lang="en-US" altLang="ja-JP" sz="1000"/>
              <a:t>×12</a:t>
            </a:r>
            <a:r>
              <a:rPr lang="ja-JP" altLang="en-US" sz="1000"/>
              <a:t>カ月</a:t>
            </a:r>
            <a:endParaRPr lang="en-US" altLang="ja-JP" sz="1000"/>
          </a:p>
        </p:txBody>
      </p:sp>
      <p:sp>
        <p:nvSpPr>
          <p:cNvPr id="201" name="正方形/長方形 200"/>
          <p:cNvSpPr/>
          <p:nvPr/>
        </p:nvSpPr>
        <p:spPr bwMode="auto">
          <a:xfrm>
            <a:off x="5176838" y="8113713"/>
            <a:ext cx="503237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76" name="正方形/長方形 175"/>
          <p:cNvSpPr/>
          <p:nvPr/>
        </p:nvSpPr>
        <p:spPr>
          <a:xfrm>
            <a:off x="8129588" y="6672263"/>
            <a:ext cx="504825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Line 72"/>
          <p:cNvSpPr>
            <a:spLocks noChangeShapeType="1"/>
          </p:cNvSpPr>
          <p:nvPr/>
        </p:nvSpPr>
        <p:spPr bwMode="auto">
          <a:xfrm flipV="1">
            <a:off x="9064625" y="839788"/>
            <a:ext cx="0" cy="165735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01" name="Line 72"/>
          <p:cNvSpPr>
            <a:spLocks noChangeShapeType="1"/>
          </p:cNvSpPr>
          <p:nvPr/>
        </p:nvSpPr>
        <p:spPr bwMode="auto">
          <a:xfrm flipH="1">
            <a:off x="7696200" y="696913"/>
            <a:ext cx="3889375" cy="7937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4" name="Line 72"/>
          <p:cNvSpPr>
            <a:spLocks noChangeShapeType="1"/>
          </p:cNvSpPr>
          <p:nvPr/>
        </p:nvSpPr>
        <p:spPr bwMode="auto">
          <a:xfrm flipV="1">
            <a:off x="6400800" y="192088"/>
            <a:ext cx="0" cy="1223962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6" name="Line 72"/>
          <p:cNvSpPr>
            <a:spLocks noChangeShapeType="1"/>
          </p:cNvSpPr>
          <p:nvPr/>
        </p:nvSpPr>
        <p:spPr bwMode="auto">
          <a:xfrm flipV="1">
            <a:off x="712788" y="3287713"/>
            <a:ext cx="0" cy="381635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8" name="Line 72"/>
          <p:cNvSpPr>
            <a:spLocks noChangeShapeType="1"/>
          </p:cNvSpPr>
          <p:nvPr/>
        </p:nvSpPr>
        <p:spPr bwMode="auto">
          <a:xfrm flipV="1">
            <a:off x="712788" y="120650"/>
            <a:ext cx="0" cy="360045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2" name="AutoShape 121"/>
          <p:cNvSpPr>
            <a:spLocks noChangeAspect="1" noChangeArrowheads="1"/>
          </p:cNvSpPr>
          <p:nvPr/>
        </p:nvSpPr>
        <p:spPr bwMode="auto">
          <a:xfrm>
            <a:off x="207963" y="407988"/>
            <a:ext cx="2592387" cy="647700"/>
          </a:xfrm>
          <a:prstGeom prst="roundRect">
            <a:avLst>
              <a:gd name="adj" fmla="val 50000"/>
            </a:avLst>
          </a:prstGeom>
          <a:solidFill>
            <a:srgbClr val="99CCFF"/>
          </a:solidFill>
          <a:ln w="57150" cmpd="dbl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wrap="none" lIns="128016" tIns="64008" rIns="128016" bIns="64008" anchor="ctr"/>
          <a:lstStyle/>
          <a:p>
            <a:pPr>
              <a:defRPr/>
            </a:pPr>
            <a:r>
              <a:rPr lang="ja-JP" altLang="en-US" sz="1200" b="1" dirty="0"/>
              <a:t>乳幼児健診　　　　　　　　　</a:t>
            </a:r>
            <a:r>
              <a:rPr lang="ja-JP" altLang="en-US" sz="1200" b="1" dirty="0">
                <a:solidFill>
                  <a:srgbClr val="C00000"/>
                </a:solidFill>
              </a:rPr>
              <a:t>時間</a:t>
            </a:r>
            <a:endParaRPr lang="ja-JP" altLang="en-US" sz="1200" dirty="0">
              <a:solidFill>
                <a:srgbClr val="C00000"/>
              </a:solidFill>
            </a:endParaRPr>
          </a:p>
        </p:txBody>
      </p:sp>
      <p:sp>
        <p:nvSpPr>
          <p:cNvPr id="3" name="AutoShape 132"/>
          <p:cNvSpPr>
            <a:spLocks noChangeAspect="1" noChangeArrowheads="1"/>
          </p:cNvSpPr>
          <p:nvPr/>
        </p:nvSpPr>
        <p:spPr bwMode="auto">
          <a:xfrm>
            <a:off x="423863" y="1271588"/>
            <a:ext cx="2663825" cy="433387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年間計画の作成・周知　　　　　　　　　時間</a:t>
            </a:r>
            <a:endParaRPr lang="en-US" altLang="ja-JP" sz="1100" b="1" dirty="0"/>
          </a:p>
        </p:txBody>
      </p:sp>
      <p:sp>
        <p:nvSpPr>
          <p:cNvPr id="5" name="テキスト ボックス 64"/>
          <p:cNvSpPr txBox="1">
            <a:spLocks noChangeArrowheads="1"/>
          </p:cNvSpPr>
          <p:nvPr/>
        </p:nvSpPr>
        <p:spPr bwMode="auto">
          <a:xfrm>
            <a:off x="712788" y="1776413"/>
            <a:ext cx="4392612" cy="131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00" dirty="0"/>
              <a:t>・年間スケジュールの作成や　他部署との調整　　年間（約　　時間）</a:t>
            </a:r>
            <a:endParaRPr lang="en-US" altLang="ja-JP" sz="1000" dirty="0"/>
          </a:p>
          <a:p>
            <a:pPr>
              <a:defRPr/>
            </a:pPr>
            <a:r>
              <a:rPr lang="ja-JP" altLang="en-US" sz="1000" dirty="0"/>
              <a:t>・乳幼児健診に関する広報　年間（　　　）時間</a:t>
            </a:r>
            <a:endParaRPr lang="en-US" altLang="ja-JP" sz="100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r>
              <a:rPr lang="ja-JP" altLang="en-US" sz="650" dirty="0"/>
              <a:t>　</a:t>
            </a: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ja-JP" altLang="en-US" sz="650" dirty="0"/>
          </a:p>
        </p:txBody>
      </p:sp>
      <p:sp>
        <p:nvSpPr>
          <p:cNvPr id="6" name="正方形/長方形 5"/>
          <p:cNvSpPr/>
          <p:nvPr/>
        </p:nvSpPr>
        <p:spPr>
          <a:xfrm>
            <a:off x="1360488" y="552450"/>
            <a:ext cx="647700" cy="3603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2079625" y="1344613"/>
            <a:ext cx="504825" cy="28733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AutoShape 132"/>
          <p:cNvSpPr>
            <a:spLocks noChangeAspect="1" noChangeArrowheads="1"/>
          </p:cNvSpPr>
          <p:nvPr/>
        </p:nvSpPr>
        <p:spPr bwMode="auto">
          <a:xfrm>
            <a:off x="568325" y="2784475"/>
            <a:ext cx="2376488" cy="647700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医師会や検査機関等との調整</a:t>
            </a:r>
            <a:endParaRPr lang="en-US" altLang="ja-JP" sz="1100" b="1" dirty="0"/>
          </a:p>
          <a:p>
            <a:pPr>
              <a:defRPr/>
            </a:pPr>
            <a:endParaRPr lang="en-US" altLang="ja-JP" sz="1100" b="1" dirty="0"/>
          </a:p>
          <a:p>
            <a:pPr>
              <a:defRPr/>
            </a:pPr>
            <a:r>
              <a:rPr lang="ja-JP" altLang="en-US" sz="1100" b="1" dirty="0"/>
              <a:t>　　　　　　　　　　　　　　　時間</a:t>
            </a:r>
            <a:endParaRPr lang="en-US" altLang="ja-JP" sz="1100" b="1" dirty="0"/>
          </a:p>
        </p:txBody>
      </p:sp>
      <p:sp>
        <p:nvSpPr>
          <p:cNvPr id="11" name="テキスト ボックス 64"/>
          <p:cNvSpPr txBox="1">
            <a:spLocks noChangeArrowheads="1"/>
          </p:cNvSpPr>
          <p:nvPr/>
        </p:nvSpPr>
        <p:spPr bwMode="auto">
          <a:xfrm>
            <a:off x="279400" y="2352675"/>
            <a:ext cx="3384550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2400" b="1" dirty="0">
                <a:solidFill>
                  <a:schemeClr val="accent2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法定健診</a:t>
            </a:r>
            <a:endParaRPr lang="en-US" altLang="ja-JP" sz="2400" b="1" dirty="0">
              <a:solidFill>
                <a:schemeClr val="accent2">
                  <a:lumMod val="7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r>
              <a:rPr lang="ja-JP" altLang="en-US" sz="650" dirty="0"/>
              <a:t>　</a:t>
            </a: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ja-JP" altLang="en-US" sz="650" dirty="0"/>
          </a:p>
        </p:txBody>
      </p:sp>
      <p:sp>
        <p:nvSpPr>
          <p:cNvPr id="12" name="AutoShape 132"/>
          <p:cNvSpPr>
            <a:spLocks noChangeAspect="1" noChangeArrowheads="1"/>
          </p:cNvSpPr>
          <p:nvPr/>
        </p:nvSpPr>
        <p:spPr bwMode="auto">
          <a:xfrm>
            <a:off x="568325" y="4224338"/>
            <a:ext cx="2305050" cy="647700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法定：</a:t>
            </a:r>
            <a:r>
              <a:rPr lang="en-US" altLang="ja-JP" sz="1100" b="1" dirty="0"/>
              <a:t>1</a:t>
            </a:r>
            <a:r>
              <a:rPr lang="ja-JP" altLang="en-US" sz="1100" b="1" dirty="0"/>
              <a:t>歳</a:t>
            </a:r>
            <a:r>
              <a:rPr lang="en-US" altLang="ja-JP" sz="1100" b="1" dirty="0"/>
              <a:t>6</a:t>
            </a:r>
            <a:r>
              <a:rPr lang="ja-JP" altLang="en-US" sz="1100" b="1" dirty="0"/>
              <a:t>カ月児健診</a:t>
            </a:r>
            <a:r>
              <a:rPr lang="en-US" altLang="ja-JP" sz="1100" b="1" dirty="0"/>
              <a:t>(</a:t>
            </a:r>
            <a:r>
              <a:rPr lang="ja-JP" altLang="en-US" sz="1100" b="1" dirty="0"/>
              <a:t>直営）</a:t>
            </a:r>
            <a:endParaRPr lang="en-US" altLang="ja-JP" sz="1100" b="1" dirty="0"/>
          </a:p>
          <a:p>
            <a:pPr>
              <a:defRPr/>
            </a:pPr>
            <a:endParaRPr lang="en-US" altLang="ja-JP" sz="1100" b="1" dirty="0"/>
          </a:p>
          <a:p>
            <a:pPr>
              <a:defRPr/>
            </a:pPr>
            <a:r>
              <a:rPr lang="ja-JP" altLang="en-US" sz="1100" b="1" dirty="0"/>
              <a:t>　　　　　　　　　　　　　　　時間</a:t>
            </a:r>
            <a:endParaRPr lang="en-US" altLang="ja-JP" sz="1100" b="1" dirty="0"/>
          </a:p>
        </p:txBody>
      </p:sp>
      <p:sp>
        <p:nvSpPr>
          <p:cNvPr id="13" name="正方形/長方形 12"/>
          <p:cNvSpPr/>
          <p:nvPr/>
        </p:nvSpPr>
        <p:spPr>
          <a:xfrm>
            <a:off x="1504950" y="4513263"/>
            <a:ext cx="503238" cy="2889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9" name="テキスト ボックス 64"/>
          <p:cNvSpPr txBox="1">
            <a:spLocks noChangeArrowheads="1"/>
          </p:cNvSpPr>
          <p:nvPr/>
        </p:nvSpPr>
        <p:spPr bwMode="auto">
          <a:xfrm>
            <a:off x="855663" y="5016500"/>
            <a:ext cx="3600450" cy="267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00" dirty="0"/>
              <a:t>・健診の運営準備　１回（</a:t>
            </a:r>
            <a:r>
              <a:rPr lang="en-US" altLang="ja-JP" sz="1000" dirty="0"/>
              <a:t>5</a:t>
            </a:r>
            <a:r>
              <a:rPr lang="ja-JP" altLang="en-US" sz="1000" dirty="0"/>
              <a:t>時間）</a:t>
            </a:r>
            <a:r>
              <a:rPr lang="en-US" altLang="ja-JP" sz="1000" dirty="0"/>
              <a:t>×</a:t>
            </a:r>
            <a:r>
              <a:rPr lang="ja-JP" altLang="en-US" sz="1000" dirty="0"/>
              <a:t>年間（　　　）回</a:t>
            </a:r>
            <a:endParaRPr lang="en-US" altLang="ja-JP" sz="1000" dirty="0"/>
          </a:p>
          <a:p>
            <a:pPr>
              <a:defRPr/>
            </a:pPr>
            <a:r>
              <a:rPr lang="ja-JP" altLang="en-US" sz="1000" dirty="0"/>
              <a:t>・対象児の把握　年間（約</a:t>
            </a:r>
            <a:r>
              <a:rPr lang="en-US" altLang="ja-JP" sz="1000" dirty="0"/>
              <a:t>15</a:t>
            </a:r>
            <a:r>
              <a:rPr lang="ja-JP" altLang="en-US" sz="1000" dirty="0"/>
              <a:t>時間）</a:t>
            </a:r>
            <a:endParaRPr lang="en-US" altLang="ja-JP" sz="1000" dirty="0"/>
          </a:p>
          <a:p>
            <a:pPr>
              <a:defRPr/>
            </a:pPr>
            <a:r>
              <a:rPr lang="ja-JP" altLang="en-US" sz="1000" dirty="0"/>
              <a:t>・健診の勧奨　１件につき（約</a:t>
            </a:r>
            <a:r>
              <a:rPr lang="en-US" altLang="ja-JP" sz="1000" dirty="0"/>
              <a:t>15</a:t>
            </a:r>
            <a:r>
              <a:rPr lang="ja-JP" altLang="en-US" sz="1000" dirty="0"/>
              <a:t>分）</a:t>
            </a:r>
            <a:r>
              <a:rPr lang="en-US" altLang="ja-JP" sz="1000" dirty="0"/>
              <a:t>×</a:t>
            </a:r>
            <a:r>
              <a:rPr lang="ja-JP" altLang="en-US" sz="1000" dirty="0"/>
              <a:t>年間（　　　）件</a:t>
            </a:r>
            <a:endParaRPr lang="en-US" altLang="ja-JP" sz="1000" dirty="0"/>
          </a:p>
          <a:p>
            <a:pPr>
              <a:defRPr/>
            </a:pPr>
            <a:r>
              <a:rPr lang="ja-JP" altLang="en-US" sz="1000" dirty="0"/>
              <a:t>・物品準備・会場設営　１回（約</a:t>
            </a:r>
            <a:r>
              <a:rPr lang="en-US" altLang="ja-JP" sz="1000" dirty="0"/>
              <a:t>6</a:t>
            </a:r>
            <a:r>
              <a:rPr lang="ja-JP" altLang="en-US" sz="1000" dirty="0"/>
              <a:t>時間）</a:t>
            </a:r>
            <a:r>
              <a:rPr lang="en-US" altLang="ja-JP" sz="1000" dirty="0"/>
              <a:t>×</a:t>
            </a:r>
            <a:r>
              <a:rPr lang="ja-JP" altLang="en-US" sz="1000" dirty="0"/>
              <a:t>年間（　　　）回</a:t>
            </a:r>
            <a:endParaRPr lang="en-US" altLang="ja-JP" sz="1000" dirty="0"/>
          </a:p>
          <a:p>
            <a:pPr>
              <a:defRPr/>
            </a:pPr>
            <a:r>
              <a:rPr lang="ja-JP" altLang="en-US" sz="1000" dirty="0"/>
              <a:t>・健診の実施　 １回（約</a:t>
            </a:r>
            <a:r>
              <a:rPr lang="en-US" altLang="ja-JP" sz="1000" dirty="0"/>
              <a:t>5</a:t>
            </a:r>
            <a:r>
              <a:rPr lang="ja-JP" altLang="en-US" sz="1000" dirty="0"/>
              <a:t>時間）</a:t>
            </a:r>
            <a:r>
              <a:rPr lang="en-US" altLang="ja-JP" sz="1000" dirty="0"/>
              <a:t>×</a:t>
            </a:r>
            <a:r>
              <a:rPr lang="ja-JP" altLang="en-US" sz="1000" dirty="0"/>
              <a:t>年間（　　　）回</a:t>
            </a:r>
            <a:endParaRPr lang="en-US" altLang="ja-JP" sz="1000" dirty="0"/>
          </a:p>
          <a:p>
            <a:pPr>
              <a:defRPr/>
            </a:pPr>
            <a:r>
              <a:rPr lang="ja-JP" altLang="en-US" sz="1000" dirty="0"/>
              <a:t>・健診後のｶﾝﾌｧﾚﾝｽ　 １回（　　　）時間</a:t>
            </a:r>
            <a:r>
              <a:rPr lang="en-US" altLang="ja-JP" sz="1000" dirty="0"/>
              <a:t>×</a:t>
            </a:r>
            <a:r>
              <a:rPr lang="ja-JP" altLang="en-US" sz="1000" dirty="0"/>
              <a:t>年間（　　　）回</a:t>
            </a:r>
            <a:endParaRPr lang="en-US" altLang="ja-JP" sz="1000" dirty="0"/>
          </a:p>
          <a:p>
            <a:pPr>
              <a:defRPr/>
            </a:pPr>
            <a:r>
              <a:rPr lang="ja-JP" altLang="en-US" sz="1000" dirty="0"/>
              <a:t>・健診後のフォロー（要精密検査） </a:t>
            </a:r>
            <a:endParaRPr lang="en-US" altLang="ja-JP" sz="1000" dirty="0"/>
          </a:p>
          <a:p>
            <a:pPr>
              <a:defRPr/>
            </a:pPr>
            <a:r>
              <a:rPr lang="ja-JP" altLang="en-US" sz="1000" dirty="0"/>
              <a:t>　　　　　　　　　　　　１回につき（約</a:t>
            </a:r>
            <a:r>
              <a:rPr lang="en-US" altLang="ja-JP" sz="1000" dirty="0"/>
              <a:t>60</a:t>
            </a:r>
            <a:r>
              <a:rPr lang="ja-JP" altLang="en-US" sz="1000" dirty="0"/>
              <a:t>分）</a:t>
            </a:r>
            <a:r>
              <a:rPr lang="en-US" altLang="ja-JP" sz="1000" dirty="0"/>
              <a:t>×</a:t>
            </a:r>
            <a:r>
              <a:rPr lang="ja-JP" altLang="en-US" sz="1000" dirty="0"/>
              <a:t>年間（　　　）件</a:t>
            </a:r>
            <a:endParaRPr lang="en-US" altLang="ja-JP" sz="1000" dirty="0"/>
          </a:p>
          <a:p>
            <a:pPr>
              <a:defRPr/>
            </a:pPr>
            <a:r>
              <a:rPr lang="ja-JP" altLang="en-US" sz="1000" dirty="0"/>
              <a:t>・未健診児への対応　１件につき（約</a:t>
            </a:r>
            <a:r>
              <a:rPr lang="en-US" altLang="ja-JP" sz="1000" dirty="0"/>
              <a:t>60</a:t>
            </a:r>
            <a:r>
              <a:rPr lang="ja-JP" altLang="en-US" sz="1000" dirty="0"/>
              <a:t>分）</a:t>
            </a:r>
            <a:r>
              <a:rPr lang="en-US" altLang="ja-JP" sz="1000" dirty="0"/>
              <a:t>×</a:t>
            </a:r>
            <a:r>
              <a:rPr lang="ja-JP" altLang="en-US" sz="1000" dirty="0"/>
              <a:t>年間（　　　）件</a:t>
            </a:r>
            <a:endParaRPr lang="en-US" altLang="ja-JP" sz="1000" dirty="0"/>
          </a:p>
          <a:p>
            <a:pPr>
              <a:defRPr/>
            </a:pPr>
            <a:r>
              <a:rPr lang="ja-JP" altLang="en-US" sz="1000" dirty="0"/>
              <a:t>・健診の報告・台帳の管理　１カ月（約</a:t>
            </a:r>
            <a:r>
              <a:rPr lang="en-US" altLang="ja-JP" sz="1000" dirty="0"/>
              <a:t>10</a:t>
            </a:r>
            <a:r>
              <a:rPr lang="ja-JP" altLang="en-US" sz="1000" dirty="0"/>
              <a:t>時間）</a:t>
            </a:r>
            <a:r>
              <a:rPr lang="en-US" altLang="ja-JP" sz="1000" dirty="0"/>
              <a:t>×12</a:t>
            </a:r>
            <a:r>
              <a:rPr lang="ja-JP" altLang="en-US" sz="1000" dirty="0"/>
              <a:t>ヶ月</a:t>
            </a:r>
            <a:endParaRPr lang="en-US" altLang="ja-JP" sz="1000" dirty="0"/>
          </a:p>
          <a:p>
            <a:pPr>
              <a:defRPr/>
            </a:pPr>
            <a:r>
              <a:rPr lang="ja-JP" altLang="en-US" sz="1000" dirty="0"/>
              <a:t>・その他の時間　（　　　）時間</a:t>
            </a:r>
            <a:endParaRPr lang="en-US" altLang="ja-JP" sz="1000" dirty="0"/>
          </a:p>
          <a:p>
            <a:pPr>
              <a:defRPr/>
            </a:pPr>
            <a:endParaRPr lang="en-US" altLang="ja-JP" sz="100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r>
              <a:rPr lang="ja-JP" altLang="en-US" sz="650" dirty="0"/>
              <a:t>　</a:t>
            </a: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ja-JP" altLang="en-US" sz="650" dirty="0"/>
          </a:p>
        </p:txBody>
      </p:sp>
      <p:sp>
        <p:nvSpPr>
          <p:cNvPr id="20" name="AutoShape 132"/>
          <p:cNvSpPr>
            <a:spLocks noChangeAspect="1" noChangeArrowheads="1"/>
          </p:cNvSpPr>
          <p:nvPr/>
        </p:nvSpPr>
        <p:spPr bwMode="auto">
          <a:xfrm>
            <a:off x="568325" y="6888163"/>
            <a:ext cx="2592388" cy="647700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法定：</a:t>
            </a:r>
            <a:r>
              <a:rPr lang="en-US" altLang="ja-JP" sz="1100" b="1" dirty="0"/>
              <a:t>3</a:t>
            </a:r>
            <a:r>
              <a:rPr lang="ja-JP" altLang="en-US" sz="1100" b="1" dirty="0"/>
              <a:t>歳児健診（直営）</a:t>
            </a:r>
            <a:endParaRPr lang="en-US" altLang="ja-JP" sz="1100" b="1" dirty="0"/>
          </a:p>
          <a:p>
            <a:pPr>
              <a:defRPr/>
            </a:pPr>
            <a:endParaRPr lang="en-US" altLang="ja-JP" sz="1100" b="1" dirty="0"/>
          </a:p>
          <a:p>
            <a:pPr>
              <a:defRPr/>
            </a:pPr>
            <a:r>
              <a:rPr lang="ja-JP" altLang="en-US" sz="1100" b="1" dirty="0"/>
              <a:t>　　　　　　　　　　　　　　　時間</a:t>
            </a:r>
            <a:endParaRPr lang="en-US" altLang="ja-JP" sz="1100" b="1" dirty="0"/>
          </a:p>
        </p:txBody>
      </p:sp>
      <p:sp>
        <p:nvSpPr>
          <p:cNvPr id="21" name="正方形/長方形 20"/>
          <p:cNvSpPr/>
          <p:nvPr/>
        </p:nvSpPr>
        <p:spPr>
          <a:xfrm>
            <a:off x="1576388" y="7177088"/>
            <a:ext cx="503237" cy="2889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4" name="Line 72"/>
          <p:cNvSpPr>
            <a:spLocks noChangeShapeType="1"/>
          </p:cNvSpPr>
          <p:nvPr/>
        </p:nvSpPr>
        <p:spPr bwMode="auto">
          <a:xfrm flipH="1" flipV="1">
            <a:off x="4745038" y="2497138"/>
            <a:ext cx="0" cy="5616575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8" name="AutoShape 132"/>
          <p:cNvSpPr>
            <a:spLocks noChangeAspect="1" noChangeArrowheads="1"/>
          </p:cNvSpPr>
          <p:nvPr/>
        </p:nvSpPr>
        <p:spPr bwMode="auto">
          <a:xfrm>
            <a:off x="4456113" y="4513263"/>
            <a:ext cx="2881312" cy="431800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法定外</a:t>
            </a:r>
            <a:r>
              <a:rPr lang="ja-JP" altLang="en-US" sz="1100" b="1" u="sng" dirty="0"/>
              <a:t>　　　　　　　　　健診</a:t>
            </a:r>
            <a:r>
              <a:rPr lang="ja-JP" altLang="en-US" sz="1100" b="1" dirty="0"/>
              <a:t>　　　　　　　　時間</a:t>
            </a:r>
            <a:endParaRPr lang="en-US" altLang="ja-JP" sz="1100" b="1" dirty="0"/>
          </a:p>
        </p:txBody>
      </p:sp>
      <p:sp>
        <p:nvSpPr>
          <p:cNvPr id="25" name="テキスト ボックス 64"/>
          <p:cNvSpPr txBox="1">
            <a:spLocks noChangeArrowheads="1"/>
          </p:cNvSpPr>
          <p:nvPr/>
        </p:nvSpPr>
        <p:spPr bwMode="auto">
          <a:xfrm>
            <a:off x="4816475" y="5016500"/>
            <a:ext cx="5761038" cy="186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00" dirty="0"/>
              <a:t>・健診の運営準備　１回（　　　）時間</a:t>
            </a:r>
            <a:r>
              <a:rPr lang="en-US" altLang="ja-JP" sz="1000" dirty="0"/>
              <a:t>×</a:t>
            </a:r>
            <a:r>
              <a:rPr lang="ja-JP" altLang="en-US" sz="1000" dirty="0"/>
              <a:t>年間（　　　）回　・対象児の把握　年間（　　　）時間</a:t>
            </a:r>
            <a:endParaRPr lang="en-US" altLang="ja-JP" sz="1000" dirty="0"/>
          </a:p>
          <a:p>
            <a:pPr>
              <a:defRPr/>
            </a:pPr>
            <a:r>
              <a:rPr lang="ja-JP" altLang="en-US" sz="1000" dirty="0"/>
              <a:t>・健診の勧奨　（　　　）分</a:t>
            </a:r>
            <a:r>
              <a:rPr lang="en-US" altLang="ja-JP" sz="1000" dirty="0"/>
              <a:t>×</a:t>
            </a:r>
            <a:r>
              <a:rPr lang="ja-JP" altLang="en-US" sz="1000" dirty="0"/>
              <a:t>年間（　　　）件　・物品準備・会場設営　１回（　　　）時間</a:t>
            </a:r>
            <a:r>
              <a:rPr lang="en-US" altLang="ja-JP" sz="1000" dirty="0"/>
              <a:t>×</a:t>
            </a:r>
            <a:r>
              <a:rPr lang="ja-JP" altLang="en-US" sz="1000" dirty="0"/>
              <a:t>年間（　　　）回</a:t>
            </a:r>
            <a:endParaRPr lang="en-US" altLang="ja-JP" sz="1000" dirty="0"/>
          </a:p>
          <a:p>
            <a:pPr>
              <a:defRPr/>
            </a:pPr>
            <a:r>
              <a:rPr lang="ja-JP" altLang="en-US" sz="1000" dirty="0"/>
              <a:t>・健診の実施　 １回（　　　）時間</a:t>
            </a:r>
            <a:r>
              <a:rPr lang="en-US" altLang="ja-JP" sz="1000" dirty="0"/>
              <a:t>×</a:t>
            </a:r>
            <a:r>
              <a:rPr lang="ja-JP" altLang="en-US" sz="1000" dirty="0"/>
              <a:t>年間（　　　）回　・ｶﾝﾌｧﾚﾝｽ　 １回（　　　）時間</a:t>
            </a:r>
            <a:r>
              <a:rPr lang="en-US" altLang="ja-JP" sz="1000" dirty="0"/>
              <a:t>×</a:t>
            </a:r>
            <a:r>
              <a:rPr lang="ja-JP" altLang="en-US" sz="1000" dirty="0"/>
              <a:t>年間（　　　）回</a:t>
            </a:r>
            <a:endParaRPr lang="en-US" altLang="ja-JP" sz="1000" dirty="0"/>
          </a:p>
          <a:p>
            <a:pPr>
              <a:defRPr/>
            </a:pPr>
            <a:r>
              <a:rPr lang="ja-JP" altLang="en-US" sz="1000" dirty="0"/>
              <a:t>・健診後のフォロー（要精密検査） 　１件につき（　　　）分</a:t>
            </a:r>
            <a:r>
              <a:rPr lang="en-US" altLang="ja-JP" sz="1000" dirty="0"/>
              <a:t>×</a:t>
            </a:r>
            <a:r>
              <a:rPr lang="ja-JP" altLang="en-US" sz="1000" dirty="0"/>
              <a:t>年間（　　　）件</a:t>
            </a:r>
            <a:endParaRPr lang="en-US" altLang="ja-JP" sz="1000" dirty="0"/>
          </a:p>
          <a:p>
            <a:pPr>
              <a:defRPr/>
            </a:pPr>
            <a:r>
              <a:rPr lang="ja-JP" altLang="en-US" sz="1000" dirty="0"/>
              <a:t>・未健診児への対応　１件につき（　　　）分</a:t>
            </a:r>
            <a:r>
              <a:rPr lang="en-US" altLang="ja-JP" sz="1000" dirty="0"/>
              <a:t>×</a:t>
            </a:r>
            <a:r>
              <a:rPr lang="ja-JP" altLang="en-US" sz="1000" dirty="0"/>
              <a:t>年間（　　　）件　</a:t>
            </a:r>
            <a:endParaRPr lang="en-US" altLang="ja-JP" sz="1000" dirty="0"/>
          </a:p>
          <a:p>
            <a:pPr>
              <a:defRPr/>
            </a:pPr>
            <a:r>
              <a:rPr lang="ja-JP" altLang="en-US" sz="1000" dirty="0"/>
              <a:t>・報告・台帳の管理　１カ月（　　　）時間</a:t>
            </a:r>
            <a:r>
              <a:rPr lang="en-US" altLang="ja-JP" sz="1000" dirty="0"/>
              <a:t>×12</a:t>
            </a:r>
            <a:r>
              <a:rPr lang="ja-JP" altLang="en-US" sz="1000" dirty="0"/>
              <a:t>ヶ月</a:t>
            </a:r>
            <a:endParaRPr lang="en-US" altLang="ja-JP" sz="100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r>
              <a:rPr lang="ja-JP" altLang="en-US" sz="650" dirty="0"/>
              <a:t>　</a:t>
            </a: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ja-JP" altLang="en-US" sz="650" dirty="0"/>
          </a:p>
        </p:txBody>
      </p:sp>
      <p:sp>
        <p:nvSpPr>
          <p:cNvPr id="32" name="正方形/長方形 31"/>
          <p:cNvSpPr/>
          <p:nvPr/>
        </p:nvSpPr>
        <p:spPr>
          <a:xfrm>
            <a:off x="6400800" y="6169025"/>
            <a:ext cx="504825" cy="2873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5" name="右大かっこ 34"/>
          <p:cNvSpPr/>
          <p:nvPr/>
        </p:nvSpPr>
        <p:spPr>
          <a:xfrm>
            <a:off x="7769225" y="3505200"/>
            <a:ext cx="73025" cy="790575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3" name="AutoShape 121"/>
          <p:cNvSpPr>
            <a:spLocks noChangeAspect="1" noChangeArrowheads="1"/>
          </p:cNvSpPr>
          <p:nvPr/>
        </p:nvSpPr>
        <p:spPr bwMode="auto">
          <a:xfrm>
            <a:off x="5248275" y="407988"/>
            <a:ext cx="2592388" cy="647700"/>
          </a:xfrm>
          <a:prstGeom prst="roundRect">
            <a:avLst>
              <a:gd name="adj" fmla="val 50000"/>
            </a:avLst>
          </a:prstGeom>
          <a:solidFill>
            <a:srgbClr val="99CCFF"/>
          </a:solidFill>
          <a:ln w="57150" cmpd="dbl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wrap="none" lIns="128016" tIns="64008" rIns="128016" bIns="64008" anchor="ctr"/>
          <a:lstStyle/>
          <a:p>
            <a:pPr>
              <a:defRPr/>
            </a:pPr>
            <a:r>
              <a:rPr lang="ja-JP" altLang="en-US" sz="1200" b="1" dirty="0"/>
              <a:t>予防接種　　　　　　　　　</a:t>
            </a:r>
            <a:r>
              <a:rPr lang="ja-JP" altLang="en-US" sz="1200" b="1" dirty="0">
                <a:solidFill>
                  <a:srgbClr val="C00000"/>
                </a:solidFill>
              </a:rPr>
              <a:t>時間</a:t>
            </a:r>
            <a:endParaRPr lang="ja-JP" altLang="en-US" sz="1200" dirty="0">
              <a:solidFill>
                <a:srgbClr val="C00000"/>
              </a:solidFill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6184900" y="552450"/>
            <a:ext cx="647700" cy="36036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3" name="テキスト ボックス 64"/>
          <p:cNvSpPr txBox="1">
            <a:spLocks noChangeArrowheads="1"/>
          </p:cNvSpPr>
          <p:nvPr/>
        </p:nvSpPr>
        <p:spPr bwMode="auto">
          <a:xfrm>
            <a:off x="4745038" y="8401050"/>
            <a:ext cx="5759450" cy="186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00" dirty="0"/>
              <a:t>・健診の運営準備　１回（　　　）時間</a:t>
            </a:r>
            <a:r>
              <a:rPr lang="en-US" altLang="ja-JP" sz="1000" dirty="0"/>
              <a:t>×</a:t>
            </a:r>
            <a:r>
              <a:rPr lang="ja-JP" altLang="en-US" sz="1000" dirty="0"/>
              <a:t>年間（　　　）回　・対象児の把握　年間（　　　）時間</a:t>
            </a:r>
            <a:endParaRPr lang="en-US" altLang="ja-JP" sz="1000" dirty="0"/>
          </a:p>
          <a:p>
            <a:pPr>
              <a:defRPr/>
            </a:pPr>
            <a:r>
              <a:rPr lang="ja-JP" altLang="en-US" sz="1000" dirty="0"/>
              <a:t>・健診の勧奨　（　　　）分</a:t>
            </a:r>
            <a:r>
              <a:rPr lang="en-US" altLang="ja-JP" sz="1000" dirty="0"/>
              <a:t>×</a:t>
            </a:r>
            <a:r>
              <a:rPr lang="ja-JP" altLang="en-US" sz="1000" dirty="0"/>
              <a:t>年間（　　　）件　・物品準備・会場設営　１回（　　　）時間</a:t>
            </a:r>
            <a:r>
              <a:rPr lang="en-US" altLang="ja-JP" sz="1000" dirty="0"/>
              <a:t>×</a:t>
            </a:r>
            <a:r>
              <a:rPr lang="ja-JP" altLang="en-US" sz="1000" dirty="0"/>
              <a:t>年間（　　　）回</a:t>
            </a:r>
            <a:endParaRPr lang="en-US" altLang="ja-JP" sz="1000" dirty="0"/>
          </a:p>
          <a:p>
            <a:pPr>
              <a:defRPr/>
            </a:pPr>
            <a:r>
              <a:rPr lang="ja-JP" altLang="en-US" sz="1000" dirty="0"/>
              <a:t>・健診の実施　 １回（　　　）時間</a:t>
            </a:r>
            <a:r>
              <a:rPr lang="en-US" altLang="ja-JP" sz="1000" dirty="0"/>
              <a:t>×</a:t>
            </a:r>
            <a:r>
              <a:rPr lang="ja-JP" altLang="en-US" sz="1000" dirty="0"/>
              <a:t>年間（　　　）回　・ｶﾝﾌｧﾚﾝｽ　 １回（　　　）時間</a:t>
            </a:r>
            <a:r>
              <a:rPr lang="en-US" altLang="ja-JP" sz="1000" dirty="0"/>
              <a:t>×</a:t>
            </a:r>
            <a:r>
              <a:rPr lang="ja-JP" altLang="en-US" sz="1000" dirty="0"/>
              <a:t>年間（　　　）回</a:t>
            </a:r>
            <a:endParaRPr lang="en-US" altLang="ja-JP" sz="1000" dirty="0"/>
          </a:p>
          <a:p>
            <a:pPr>
              <a:defRPr/>
            </a:pPr>
            <a:r>
              <a:rPr lang="ja-JP" altLang="en-US" sz="1000" dirty="0"/>
              <a:t>・健診後のフォロー（要精密検査） 　１件につき（　　　）分</a:t>
            </a:r>
            <a:r>
              <a:rPr lang="en-US" altLang="ja-JP" sz="1000" dirty="0"/>
              <a:t>×</a:t>
            </a:r>
            <a:r>
              <a:rPr lang="ja-JP" altLang="en-US" sz="1000" dirty="0"/>
              <a:t>年間（　　　）件</a:t>
            </a:r>
            <a:endParaRPr lang="en-US" altLang="ja-JP" sz="1000" dirty="0"/>
          </a:p>
          <a:p>
            <a:pPr>
              <a:defRPr/>
            </a:pPr>
            <a:r>
              <a:rPr lang="ja-JP" altLang="en-US" sz="1000" dirty="0"/>
              <a:t>・未健診児への対応　１件につき（　　　）分</a:t>
            </a:r>
            <a:r>
              <a:rPr lang="en-US" altLang="ja-JP" sz="1000" dirty="0"/>
              <a:t>×</a:t>
            </a:r>
            <a:r>
              <a:rPr lang="ja-JP" altLang="en-US" sz="1000" dirty="0"/>
              <a:t>年間（　　　）件　</a:t>
            </a:r>
            <a:endParaRPr lang="en-US" altLang="ja-JP" sz="1000" dirty="0"/>
          </a:p>
          <a:p>
            <a:pPr>
              <a:defRPr/>
            </a:pPr>
            <a:r>
              <a:rPr lang="ja-JP" altLang="en-US" sz="1000" dirty="0"/>
              <a:t>・報告・台帳の管理　１カ月（　　　）時間</a:t>
            </a:r>
            <a:r>
              <a:rPr lang="en-US" altLang="ja-JP" sz="1000" dirty="0"/>
              <a:t>×12</a:t>
            </a:r>
            <a:r>
              <a:rPr lang="ja-JP" altLang="en-US" sz="1000" dirty="0"/>
              <a:t>ヶ月</a:t>
            </a:r>
            <a:endParaRPr lang="en-US" altLang="ja-JP" sz="100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r>
              <a:rPr lang="ja-JP" altLang="en-US" sz="650" dirty="0"/>
              <a:t>　</a:t>
            </a: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ja-JP" altLang="en-US" sz="650" dirty="0"/>
          </a:p>
        </p:txBody>
      </p:sp>
      <p:sp>
        <p:nvSpPr>
          <p:cNvPr id="104" name="AutoShape 132"/>
          <p:cNvSpPr>
            <a:spLocks noChangeAspect="1" noChangeArrowheads="1"/>
          </p:cNvSpPr>
          <p:nvPr/>
        </p:nvSpPr>
        <p:spPr bwMode="auto">
          <a:xfrm>
            <a:off x="4529138" y="7896225"/>
            <a:ext cx="2879725" cy="433388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法定外</a:t>
            </a:r>
            <a:r>
              <a:rPr lang="ja-JP" altLang="en-US" sz="1100" b="1" u="sng" dirty="0"/>
              <a:t>　　　　　　　　　健診</a:t>
            </a:r>
            <a:r>
              <a:rPr lang="ja-JP" altLang="en-US" sz="1100" b="1" dirty="0"/>
              <a:t>　　　　　　　　時間</a:t>
            </a:r>
            <a:endParaRPr lang="en-US" altLang="ja-JP" sz="1100" b="1" dirty="0"/>
          </a:p>
        </p:txBody>
      </p:sp>
      <p:sp>
        <p:nvSpPr>
          <p:cNvPr id="105" name="AutoShape 132"/>
          <p:cNvSpPr>
            <a:spLocks noChangeAspect="1" noChangeArrowheads="1"/>
          </p:cNvSpPr>
          <p:nvPr/>
        </p:nvSpPr>
        <p:spPr bwMode="auto">
          <a:xfrm>
            <a:off x="4529138" y="6096000"/>
            <a:ext cx="2879725" cy="433388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法定外</a:t>
            </a:r>
            <a:r>
              <a:rPr lang="ja-JP" altLang="en-US" sz="1100" b="1" u="sng" dirty="0"/>
              <a:t>　　　　　　　　　健診</a:t>
            </a:r>
            <a:r>
              <a:rPr lang="ja-JP" altLang="en-US" sz="1100" b="1" dirty="0"/>
              <a:t>　　　　　　　　時間</a:t>
            </a:r>
            <a:endParaRPr lang="en-US" altLang="ja-JP" sz="1100" b="1" dirty="0"/>
          </a:p>
        </p:txBody>
      </p:sp>
      <p:sp>
        <p:nvSpPr>
          <p:cNvPr id="106" name="テキスト ボックス 64"/>
          <p:cNvSpPr txBox="1">
            <a:spLocks noChangeArrowheads="1"/>
          </p:cNvSpPr>
          <p:nvPr/>
        </p:nvSpPr>
        <p:spPr bwMode="auto">
          <a:xfrm>
            <a:off x="4887913" y="6672263"/>
            <a:ext cx="5761037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00" dirty="0"/>
              <a:t>・健診の運営準備　１回（　　　）時間</a:t>
            </a:r>
            <a:r>
              <a:rPr lang="en-US" altLang="ja-JP" sz="1000" dirty="0"/>
              <a:t>×</a:t>
            </a:r>
            <a:r>
              <a:rPr lang="ja-JP" altLang="en-US" sz="1000" dirty="0"/>
              <a:t>年間（　　　）回　・対象児の把握　年間（　　　）時間</a:t>
            </a:r>
            <a:endParaRPr lang="en-US" altLang="ja-JP" sz="1000" dirty="0"/>
          </a:p>
          <a:p>
            <a:pPr>
              <a:defRPr/>
            </a:pPr>
            <a:r>
              <a:rPr lang="ja-JP" altLang="en-US" sz="1000" dirty="0"/>
              <a:t>・健診の勧奨　（　　　）分</a:t>
            </a:r>
            <a:r>
              <a:rPr lang="en-US" altLang="ja-JP" sz="1000" dirty="0"/>
              <a:t>×</a:t>
            </a:r>
            <a:r>
              <a:rPr lang="ja-JP" altLang="en-US" sz="1000" dirty="0"/>
              <a:t>年間（　　　）件　・物品準備・会場設営　１回（　　　）時間</a:t>
            </a:r>
            <a:r>
              <a:rPr lang="en-US" altLang="ja-JP" sz="1000" dirty="0"/>
              <a:t>×</a:t>
            </a:r>
            <a:r>
              <a:rPr lang="ja-JP" altLang="en-US" sz="1000" dirty="0"/>
              <a:t>年間（　　　）回</a:t>
            </a:r>
            <a:endParaRPr lang="en-US" altLang="ja-JP" sz="1000" dirty="0"/>
          </a:p>
          <a:p>
            <a:pPr>
              <a:defRPr/>
            </a:pPr>
            <a:r>
              <a:rPr lang="ja-JP" altLang="en-US" sz="1000" dirty="0"/>
              <a:t>・健診の実施　 １回（　　　）時間</a:t>
            </a:r>
            <a:r>
              <a:rPr lang="en-US" altLang="ja-JP" sz="1000" dirty="0"/>
              <a:t>×</a:t>
            </a:r>
            <a:r>
              <a:rPr lang="ja-JP" altLang="en-US" sz="1000" dirty="0"/>
              <a:t>年間（　　　）回　・ｶﾝﾌｧﾚﾝｽ　 １回（　　　）時間</a:t>
            </a:r>
            <a:r>
              <a:rPr lang="en-US" altLang="ja-JP" sz="1000" dirty="0"/>
              <a:t>×</a:t>
            </a:r>
            <a:r>
              <a:rPr lang="ja-JP" altLang="en-US" sz="1000" dirty="0"/>
              <a:t>年間（　　　）回</a:t>
            </a:r>
            <a:endParaRPr lang="en-US" altLang="ja-JP" sz="1000" dirty="0"/>
          </a:p>
          <a:p>
            <a:pPr>
              <a:defRPr/>
            </a:pPr>
            <a:r>
              <a:rPr lang="ja-JP" altLang="en-US" sz="1000" dirty="0"/>
              <a:t>・健診後のフォロー（要精密検査） 　１件につき（　　　）分</a:t>
            </a:r>
            <a:r>
              <a:rPr lang="en-US" altLang="ja-JP" sz="1000" dirty="0"/>
              <a:t>×</a:t>
            </a:r>
            <a:r>
              <a:rPr lang="ja-JP" altLang="en-US" sz="1000" dirty="0"/>
              <a:t>年間（　　　）件</a:t>
            </a:r>
            <a:endParaRPr lang="en-US" altLang="ja-JP" sz="1000" dirty="0"/>
          </a:p>
          <a:p>
            <a:pPr>
              <a:defRPr/>
            </a:pPr>
            <a:r>
              <a:rPr lang="ja-JP" altLang="en-US" sz="1000" dirty="0"/>
              <a:t>・未健診児への対応　１件につき（　　　）分</a:t>
            </a:r>
            <a:r>
              <a:rPr lang="en-US" altLang="ja-JP" sz="1000" dirty="0"/>
              <a:t>×</a:t>
            </a:r>
            <a:r>
              <a:rPr lang="ja-JP" altLang="en-US" sz="1000" dirty="0"/>
              <a:t>年間（　　　）件　</a:t>
            </a:r>
            <a:endParaRPr lang="en-US" altLang="ja-JP" sz="1000" dirty="0"/>
          </a:p>
          <a:p>
            <a:pPr>
              <a:defRPr/>
            </a:pPr>
            <a:r>
              <a:rPr lang="ja-JP" altLang="en-US" sz="1000" dirty="0"/>
              <a:t>・報告・台帳の管理　１カ月（　　　）時間</a:t>
            </a:r>
            <a:r>
              <a:rPr lang="en-US" altLang="ja-JP" sz="1000" dirty="0"/>
              <a:t>×12</a:t>
            </a:r>
            <a:r>
              <a:rPr lang="ja-JP" altLang="en-US" sz="1000" dirty="0"/>
              <a:t>ヶ月</a:t>
            </a:r>
            <a:endParaRPr lang="en-US" altLang="ja-JP" sz="1000" dirty="0"/>
          </a:p>
          <a:p>
            <a:pPr>
              <a:defRPr/>
            </a:pPr>
            <a:endParaRPr lang="en-US" altLang="ja-JP" sz="1000" dirty="0"/>
          </a:p>
          <a:p>
            <a:pPr>
              <a:defRPr/>
            </a:pPr>
            <a:endParaRPr lang="en-US" altLang="ja-JP" sz="1000" dirty="0"/>
          </a:p>
          <a:p>
            <a:pPr>
              <a:defRPr/>
            </a:pPr>
            <a:endParaRPr lang="en-US" altLang="ja-JP" sz="1000" dirty="0"/>
          </a:p>
          <a:p>
            <a:pPr>
              <a:defRPr/>
            </a:pPr>
            <a:endParaRPr lang="en-US" altLang="ja-JP" sz="100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r>
              <a:rPr lang="ja-JP" altLang="en-US" sz="650" dirty="0"/>
              <a:t>　</a:t>
            </a: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ja-JP" altLang="en-US" sz="650" dirty="0"/>
          </a:p>
        </p:txBody>
      </p:sp>
      <p:sp>
        <p:nvSpPr>
          <p:cNvPr id="23" name="正方形/長方形 22"/>
          <p:cNvSpPr/>
          <p:nvPr/>
        </p:nvSpPr>
        <p:spPr>
          <a:xfrm>
            <a:off x="6329363" y="4584700"/>
            <a:ext cx="503237" cy="2873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6329363" y="6169025"/>
            <a:ext cx="503237" cy="2873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7" name="正方形/長方形 106"/>
          <p:cNvSpPr/>
          <p:nvPr/>
        </p:nvSpPr>
        <p:spPr>
          <a:xfrm>
            <a:off x="6400800" y="7969250"/>
            <a:ext cx="504825" cy="2873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9" name="テキスト ボックス 64"/>
          <p:cNvSpPr txBox="1">
            <a:spLocks noChangeArrowheads="1"/>
          </p:cNvSpPr>
          <p:nvPr/>
        </p:nvSpPr>
        <p:spPr bwMode="auto">
          <a:xfrm>
            <a:off x="9064625" y="1920875"/>
            <a:ext cx="2879725" cy="115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00" dirty="0"/>
              <a:t>・医療機関や医師会との調整　年間（　　　）時間</a:t>
            </a:r>
            <a:endParaRPr lang="en-US" altLang="ja-JP" sz="100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r>
              <a:rPr lang="ja-JP" altLang="en-US" sz="650" dirty="0"/>
              <a:t>　</a:t>
            </a: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ja-JP" altLang="en-US" sz="650" dirty="0"/>
          </a:p>
        </p:txBody>
      </p:sp>
      <p:sp>
        <p:nvSpPr>
          <p:cNvPr id="112" name="テキスト ボックス 64"/>
          <p:cNvSpPr txBox="1">
            <a:spLocks noChangeArrowheads="1"/>
          </p:cNvSpPr>
          <p:nvPr/>
        </p:nvSpPr>
        <p:spPr bwMode="auto">
          <a:xfrm>
            <a:off x="9129713" y="2713038"/>
            <a:ext cx="367188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00" dirty="0"/>
              <a:t>・</a:t>
            </a:r>
            <a:endParaRPr lang="en-US" altLang="ja-JP" sz="100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r>
              <a:rPr lang="ja-JP" altLang="en-US" sz="650" dirty="0"/>
              <a:t>　</a:t>
            </a: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ja-JP" altLang="en-US" sz="650" dirty="0"/>
          </a:p>
        </p:txBody>
      </p:sp>
      <p:sp>
        <p:nvSpPr>
          <p:cNvPr id="79" name="テキスト ボックス 64"/>
          <p:cNvSpPr txBox="1">
            <a:spLocks noChangeArrowheads="1"/>
          </p:cNvSpPr>
          <p:nvPr/>
        </p:nvSpPr>
        <p:spPr bwMode="auto">
          <a:xfrm>
            <a:off x="855663" y="7608888"/>
            <a:ext cx="3600450" cy="266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00" dirty="0"/>
              <a:t>・健診の運営準備　１回（</a:t>
            </a:r>
            <a:r>
              <a:rPr lang="en-US" altLang="ja-JP" sz="1000" dirty="0"/>
              <a:t>5</a:t>
            </a:r>
            <a:r>
              <a:rPr lang="ja-JP" altLang="en-US" sz="1000" dirty="0"/>
              <a:t>時間）</a:t>
            </a:r>
            <a:r>
              <a:rPr lang="en-US" altLang="ja-JP" sz="1000" dirty="0"/>
              <a:t>×</a:t>
            </a:r>
            <a:r>
              <a:rPr lang="ja-JP" altLang="en-US" sz="1000" dirty="0"/>
              <a:t>年間（　　　）回</a:t>
            </a:r>
            <a:endParaRPr lang="en-US" altLang="ja-JP" sz="1000" dirty="0"/>
          </a:p>
          <a:p>
            <a:pPr>
              <a:defRPr/>
            </a:pPr>
            <a:r>
              <a:rPr lang="ja-JP" altLang="en-US" sz="1000" dirty="0"/>
              <a:t>・対象児の把握　年間（約</a:t>
            </a:r>
            <a:r>
              <a:rPr lang="en-US" altLang="ja-JP" sz="1000" dirty="0"/>
              <a:t>15</a:t>
            </a:r>
            <a:r>
              <a:rPr lang="ja-JP" altLang="en-US" sz="1000" dirty="0"/>
              <a:t>時間）</a:t>
            </a:r>
            <a:endParaRPr lang="en-US" altLang="ja-JP" sz="1000" dirty="0"/>
          </a:p>
          <a:p>
            <a:pPr>
              <a:defRPr/>
            </a:pPr>
            <a:r>
              <a:rPr lang="ja-JP" altLang="en-US" sz="1000" dirty="0"/>
              <a:t>・健診の勧奨　１件につき（約</a:t>
            </a:r>
            <a:r>
              <a:rPr lang="en-US" altLang="ja-JP" sz="1000" dirty="0"/>
              <a:t>15</a:t>
            </a:r>
            <a:r>
              <a:rPr lang="ja-JP" altLang="en-US" sz="1000" dirty="0"/>
              <a:t>分）</a:t>
            </a:r>
            <a:r>
              <a:rPr lang="en-US" altLang="ja-JP" sz="1000" dirty="0"/>
              <a:t>×</a:t>
            </a:r>
            <a:r>
              <a:rPr lang="ja-JP" altLang="en-US" sz="1000" dirty="0"/>
              <a:t>年間（　　　）件</a:t>
            </a:r>
            <a:endParaRPr lang="en-US" altLang="ja-JP" sz="1000" dirty="0"/>
          </a:p>
          <a:p>
            <a:pPr>
              <a:defRPr/>
            </a:pPr>
            <a:r>
              <a:rPr lang="ja-JP" altLang="en-US" sz="1000" dirty="0"/>
              <a:t>・物品準備・会場設営　１回（約</a:t>
            </a:r>
            <a:r>
              <a:rPr lang="en-US" altLang="ja-JP" sz="1000" dirty="0"/>
              <a:t>6</a:t>
            </a:r>
            <a:r>
              <a:rPr lang="ja-JP" altLang="en-US" sz="1000" dirty="0"/>
              <a:t>時間）</a:t>
            </a:r>
            <a:r>
              <a:rPr lang="en-US" altLang="ja-JP" sz="1000" dirty="0"/>
              <a:t>×</a:t>
            </a:r>
            <a:r>
              <a:rPr lang="ja-JP" altLang="en-US" sz="1000" dirty="0"/>
              <a:t>年間（　　　）回</a:t>
            </a:r>
            <a:endParaRPr lang="en-US" altLang="ja-JP" sz="1000" dirty="0"/>
          </a:p>
          <a:p>
            <a:pPr>
              <a:defRPr/>
            </a:pPr>
            <a:r>
              <a:rPr lang="ja-JP" altLang="en-US" sz="1000" dirty="0"/>
              <a:t>・健診の実施　 １回（約</a:t>
            </a:r>
            <a:r>
              <a:rPr lang="en-US" altLang="ja-JP" sz="1000" dirty="0"/>
              <a:t>5</a:t>
            </a:r>
            <a:r>
              <a:rPr lang="ja-JP" altLang="en-US" sz="1000" dirty="0"/>
              <a:t>時間）</a:t>
            </a:r>
            <a:r>
              <a:rPr lang="en-US" altLang="ja-JP" sz="1000" dirty="0"/>
              <a:t>×</a:t>
            </a:r>
            <a:r>
              <a:rPr lang="ja-JP" altLang="en-US" sz="1000" dirty="0"/>
              <a:t>年間（　　　）回</a:t>
            </a:r>
            <a:endParaRPr lang="en-US" altLang="ja-JP" sz="1000" dirty="0"/>
          </a:p>
          <a:p>
            <a:pPr>
              <a:defRPr/>
            </a:pPr>
            <a:r>
              <a:rPr lang="ja-JP" altLang="en-US" sz="1000" dirty="0"/>
              <a:t>・健診後のｶﾝﾌｧﾚﾝｽ　 １回（　　　）時間</a:t>
            </a:r>
            <a:r>
              <a:rPr lang="en-US" altLang="ja-JP" sz="1000" dirty="0"/>
              <a:t>×</a:t>
            </a:r>
            <a:r>
              <a:rPr lang="ja-JP" altLang="en-US" sz="1000" dirty="0"/>
              <a:t>年間（　　　）回</a:t>
            </a:r>
            <a:endParaRPr lang="en-US" altLang="ja-JP" sz="1000" dirty="0"/>
          </a:p>
          <a:p>
            <a:pPr>
              <a:defRPr/>
            </a:pPr>
            <a:r>
              <a:rPr lang="ja-JP" altLang="en-US" sz="1000" dirty="0"/>
              <a:t>・健診後のフォロー（要精密検査） </a:t>
            </a:r>
            <a:endParaRPr lang="en-US" altLang="ja-JP" sz="1000" dirty="0"/>
          </a:p>
          <a:p>
            <a:pPr>
              <a:defRPr/>
            </a:pPr>
            <a:r>
              <a:rPr lang="ja-JP" altLang="en-US" sz="1000" dirty="0"/>
              <a:t>　　　　　　　　　　　　１回につき（約</a:t>
            </a:r>
            <a:r>
              <a:rPr lang="en-US" altLang="ja-JP" sz="1000" dirty="0"/>
              <a:t>60</a:t>
            </a:r>
            <a:r>
              <a:rPr lang="ja-JP" altLang="en-US" sz="1000" dirty="0"/>
              <a:t>分）</a:t>
            </a:r>
            <a:r>
              <a:rPr lang="en-US" altLang="ja-JP" sz="1000" dirty="0"/>
              <a:t>×</a:t>
            </a:r>
            <a:r>
              <a:rPr lang="ja-JP" altLang="en-US" sz="1000" dirty="0"/>
              <a:t>年間（　　　）件</a:t>
            </a:r>
            <a:endParaRPr lang="en-US" altLang="ja-JP" sz="1000" dirty="0"/>
          </a:p>
          <a:p>
            <a:pPr>
              <a:defRPr/>
            </a:pPr>
            <a:r>
              <a:rPr lang="ja-JP" altLang="en-US" sz="1000" dirty="0"/>
              <a:t>・未健診児への対応　１件につき（約</a:t>
            </a:r>
            <a:r>
              <a:rPr lang="en-US" altLang="ja-JP" sz="1000" dirty="0"/>
              <a:t>60</a:t>
            </a:r>
            <a:r>
              <a:rPr lang="ja-JP" altLang="en-US" sz="1000" dirty="0"/>
              <a:t>分）</a:t>
            </a:r>
            <a:r>
              <a:rPr lang="en-US" altLang="ja-JP" sz="1000" dirty="0"/>
              <a:t>×</a:t>
            </a:r>
            <a:r>
              <a:rPr lang="ja-JP" altLang="en-US" sz="1000" dirty="0"/>
              <a:t>年間（　　　）件</a:t>
            </a:r>
            <a:endParaRPr lang="en-US" altLang="ja-JP" sz="1000" dirty="0"/>
          </a:p>
          <a:p>
            <a:pPr>
              <a:defRPr/>
            </a:pPr>
            <a:r>
              <a:rPr lang="ja-JP" altLang="en-US" sz="1000" dirty="0"/>
              <a:t>・健診の報告・台帳の管理　１カ月（約</a:t>
            </a:r>
            <a:r>
              <a:rPr lang="en-US" altLang="ja-JP" sz="1000" dirty="0"/>
              <a:t>10</a:t>
            </a:r>
            <a:r>
              <a:rPr lang="ja-JP" altLang="en-US" sz="1000" dirty="0"/>
              <a:t>時間）</a:t>
            </a:r>
            <a:r>
              <a:rPr lang="en-US" altLang="ja-JP" sz="1000" dirty="0"/>
              <a:t>×12</a:t>
            </a:r>
            <a:r>
              <a:rPr lang="ja-JP" altLang="en-US" sz="1000" dirty="0"/>
              <a:t>ヶ月</a:t>
            </a:r>
            <a:endParaRPr lang="en-US" altLang="ja-JP" sz="1000" dirty="0"/>
          </a:p>
          <a:p>
            <a:pPr>
              <a:defRPr/>
            </a:pPr>
            <a:r>
              <a:rPr lang="ja-JP" altLang="en-US" sz="1000" dirty="0"/>
              <a:t>・その他の時間　（　　　）時間</a:t>
            </a:r>
            <a:endParaRPr lang="en-US" altLang="ja-JP" sz="100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r>
              <a:rPr lang="ja-JP" altLang="en-US" sz="650" dirty="0"/>
              <a:t>　</a:t>
            </a: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ja-JP" altLang="en-US" sz="650" dirty="0"/>
          </a:p>
        </p:txBody>
      </p:sp>
      <p:sp>
        <p:nvSpPr>
          <p:cNvPr id="76" name="Line 88"/>
          <p:cNvSpPr>
            <a:spLocks noChangeShapeType="1"/>
          </p:cNvSpPr>
          <p:nvPr/>
        </p:nvSpPr>
        <p:spPr bwMode="auto">
          <a:xfrm>
            <a:off x="712788" y="2424113"/>
            <a:ext cx="4032250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7" name="正方形/長方形 76"/>
          <p:cNvSpPr/>
          <p:nvPr/>
        </p:nvSpPr>
        <p:spPr>
          <a:xfrm>
            <a:off x="1504950" y="3071813"/>
            <a:ext cx="504825" cy="28733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pSp>
        <p:nvGrpSpPr>
          <p:cNvPr id="3110" name="グループ化 119"/>
          <p:cNvGrpSpPr>
            <a:grpSpLocks/>
          </p:cNvGrpSpPr>
          <p:nvPr/>
        </p:nvGrpSpPr>
        <p:grpSpPr bwMode="auto">
          <a:xfrm>
            <a:off x="784225" y="3576638"/>
            <a:ext cx="3671888" cy="503237"/>
            <a:chOff x="784176" y="3576464"/>
            <a:chExt cx="3672408" cy="503361"/>
          </a:xfrm>
        </p:grpSpPr>
        <p:sp>
          <p:nvSpPr>
            <p:cNvPr id="85" name="右大かっこ 84"/>
            <p:cNvSpPr/>
            <p:nvPr/>
          </p:nvSpPr>
          <p:spPr>
            <a:xfrm>
              <a:off x="4385136" y="3576464"/>
              <a:ext cx="71448" cy="495422"/>
            </a:xfrm>
            <a:prstGeom prst="righ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86" name="右大かっこ 85"/>
            <p:cNvSpPr/>
            <p:nvPr/>
          </p:nvSpPr>
          <p:spPr>
            <a:xfrm flipH="1">
              <a:off x="784176" y="3576464"/>
              <a:ext cx="71448" cy="503361"/>
            </a:xfrm>
            <a:prstGeom prst="righ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</p:grpSp>
      <p:sp>
        <p:nvSpPr>
          <p:cNvPr id="88" name="AutoShape 132"/>
          <p:cNvSpPr>
            <a:spLocks noChangeAspect="1" noChangeArrowheads="1"/>
          </p:cNvSpPr>
          <p:nvPr/>
        </p:nvSpPr>
        <p:spPr bwMode="auto">
          <a:xfrm>
            <a:off x="4313238" y="2784475"/>
            <a:ext cx="3671887" cy="647700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健診委託先との調整、委託に伴う管理・運営業務</a:t>
            </a:r>
            <a:endParaRPr lang="en-US" altLang="ja-JP" sz="1100" b="1" dirty="0"/>
          </a:p>
          <a:p>
            <a:pPr>
              <a:defRPr/>
            </a:pPr>
            <a:endParaRPr lang="en-US" altLang="ja-JP" sz="1100" b="1" dirty="0"/>
          </a:p>
          <a:p>
            <a:pPr>
              <a:defRPr/>
            </a:pPr>
            <a:r>
              <a:rPr lang="ja-JP" altLang="en-US" sz="1100" b="1" dirty="0"/>
              <a:t>　　　　　　　　　　　　　　　時間</a:t>
            </a:r>
            <a:endParaRPr lang="en-US" altLang="ja-JP" sz="1100" b="1" dirty="0"/>
          </a:p>
        </p:txBody>
      </p:sp>
      <p:sp>
        <p:nvSpPr>
          <p:cNvPr id="89" name="右大かっこ 88"/>
          <p:cNvSpPr/>
          <p:nvPr/>
        </p:nvSpPr>
        <p:spPr>
          <a:xfrm flipH="1">
            <a:off x="4816475" y="3505200"/>
            <a:ext cx="71438" cy="863600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1" name="テキスト ボックス 64"/>
          <p:cNvSpPr txBox="1">
            <a:spLocks noChangeArrowheads="1"/>
          </p:cNvSpPr>
          <p:nvPr/>
        </p:nvSpPr>
        <p:spPr bwMode="auto">
          <a:xfrm>
            <a:off x="4529138" y="2352675"/>
            <a:ext cx="3384550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2400" b="1" dirty="0">
                <a:solidFill>
                  <a:schemeClr val="accent2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法定外健診</a:t>
            </a:r>
            <a:endParaRPr lang="en-US" altLang="ja-JP" sz="2400" b="1" dirty="0">
              <a:solidFill>
                <a:schemeClr val="accent2">
                  <a:lumMod val="7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r>
              <a:rPr lang="ja-JP" altLang="en-US" sz="650" dirty="0"/>
              <a:t>　</a:t>
            </a: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ja-JP" altLang="en-US" sz="650" dirty="0"/>
          </a:p>
        </p:txBody>
      </p:sp>
      <p:sp>
        <p:nvSpPr>
          <p:cNvPr id="10" name="正方形/長方形 9"/>
          <p:cNvSpPr/>
          <p:nvPr/>
        </p:nvSpPr>
        <p:spPr>
          <a:xfrm>
            <a:off x="5176838" y="3071813"/>
            <a:ext cx="504825" cy="28733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6" name="AutoShape 132"/>
          <p:cNvSpPr>
            <a:spLocks noChangeAspect="1" noChangeArrowheads="1"/>
          </p:cNvSpPr>
          <p:nvPr/>
        </p:nvSpPr>
        <p:spPr bwMode="auto">
          <a:xfrm>
            <a:off x="8848725" y="407988"/>
            <a:ext cx="2881313" cy="504825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年間計画の作成・周知　　　　　　　　　時間</a:t>
            </a:r>
            <a:endParaRPr lang="en-US" altLang="ja-JP" sz="1100" b="1" dirty="0"/>
          </a:p>
        </p:txBody>
      </p:sp>
      <p:sp>
        <p:nvSpPr>
          <p:cNvPr id="97" name="正方形/長方形 96"/>
          <p:cNvSpPr/>
          <p:nvPr/>
        </p:nvSpPr>
        <p:spPr>
          <a:xfrm>
            <a:off x="10577513" y="481013"/>
            <a:ext cx="503237" cy="28733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8" name="テキスト ボックス 64"/>
          <p:cNvSpPr txBox="1">
            <a:spLocks noChangeArrowheads="1"/>
          </p:cNvSpPr>
          <p:nvPr/>
        </p:nvSpPr>
        <p:spPr bwMode="auto">
          <a:xfrm>
            <a:off x="8993188" y="912813"/>
            <a:ext cx="3600450" cy="130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00" dirty="0"/>
              <a:t>・年間スケジュールの作成や他部署との調整　　年間（</a:t>
            </a:r>
            <a:r>
              <a:rPr lang="en-US" altLang="ja-JP" sz="1000" dirty="0"/>
              <a:t>5</a:t>
            </a:r>
            <a:r>
              <a:rPr lang="ja-JP" altLang="en-US" sz="1000" dirty="0"/>
              <a:t>時間）</a:t>
            </a:r>
            <a:endParaRPr lang="en-US" altLang="ja-JP" sz="1000" dirty="0"/>
          </a:p>
          <a:p>
            <a:pPr>
              <a:defRPr/>
            </a:pPr>
            <a:r>
              <a:rPr lang="ja-JP" altLang="en-US" sz="1000" dirty="0"/>
              <a:t>・乳幼児健診に関する広報年間（　　　）時間</a:t>
            </a:r>
            <a:endParaRPr lang="en-US" altLang="ja-JP" sz="100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r>
              <a:rPr lang="ja-JP" altLang="en-US" sz="650" dirty="0"/>
              <a:t>　</a:t>
            </a: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ja-JP" altLang="en-US" sz="650" dirty="0"/>
          </a:p>
        </p:txBody>
      </p:sp>
      <p:sp>
        <p:nvSpPr>
          <p:cNvPr id="99" name="AutoShape 132"/>
          <p:cNvSpPr>
            <a:spLocks noChangeAspect="1" noChangeArrowheads="1"/>
          </p:cNvSpPr>
          <p:nvPr/>
        </p:nvSpPr>
        <p:spPr bwMode="auto">
          <a:xfrm>
            <a:off x="8993188" y="1416050"/>
            <a:ext cx="2808287" cy="431800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医療機関等との調整　　　　　　　　　　時間</a:t>
            </a:r>
            <a:endParaRPr lang="en-US" altLang="ja-JP" sz="1100" b="1" dirty="0"/>
          </a:p>
        </p:txBody>
      </p:sp>
      <p:sp>
        <p:nvSpPr>
          <p:cNvPr id="108" name="正方形/長方形 107"/>
          <p:cNvSpPr/>
          <p:nvPr/>
        </p:nvSpPr>
        <p:spPr>
          <a:xfrm>
            <a:off x="10504488" y="1633538"/>
            <a:ext cx="504825" cy="28733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0" name="AutoShape 132"/>
          <p:cNvSpPr>
            <a:spLocks noChangeAspect="1" noChangeArrowheads="1"/>
          </p:cNvSpPr>
          <p:nvPr/>
        </p:nvSpPr>
        <p:spPr bwMode="auto">
          <a:xfrm>
            <a:off x="8993188" y="2279650"/>
            <a:ext cx="2808287" cy="433388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予防接種の実施　　　　　　　　　　　　時間</a:t>
            </a:r>
            <a:endParaRPr lang="en-US" altLang="ja-JP" sz="1100" b="1" dirty="0"/>
          </a:p>
        </p:txBody>
      </p:sp>
      <p:sp>
        <p:nvSpPr>
          <p:cNvPr id="111" name="正方形/長方形 110"/>
          <p:cNvSpPr/>
          <p:nvPr/>
        </p:nvSpPr>
        <p:spPr>
          <a:xfrm>
            <a:off x="10504488" y="2352675"/>
            <a:ext cx="504825" cy="2889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4" name="右大かっこ 113"/>
          <p:cNvSpPr/>
          <p:nvPr/>
        </p:nvSpPr>
        <p:spPr>
          <a:xfrm flipH="1">
            <a:off x="9137650" y="2784475"/>
            <a:ext cx="71438" cy="1944688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5" name="右大かっこ 114"/>
          <p:cNvSpPr/>
          <p:nvPr/>
        </p:nvSpPr>
        <p:spPr>
          <a:xfrm>
            <a:off x="12304713" y="2713038"/>
            <a:ext cx="144462" cy="2016125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7" name="AutoShape 132"/>
          <p:cNvSpPr>
            <a:spLocks noChangeAspect="1" noChangeArrowheads="1"/>
          </p:cNvSpPr>
          <p:nvPr/>
        </p:nvSpPr>
        <p:spPr bwMode="auto">
          <a:xfrm>
            <a:off x="5608638" y="1200150"/>
            <a:ext cx="2881312" cy="504825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実施に伴う事務的な業務　　　　　　　　時間</a:t>
            </a:r>
            <a:endParaRPr lang="en-US" altLang="ja-JP" sz="1100" b="1" dirty="0"/>
          </a:p>
        </p:txBody>
      </p:sp>
      <p:sp>
        <p:nvSpPr>
          <p:cNvPr id="118" name="正方形/長方形 117"/>
          <p:cNvSpPr/>
          <p:nvPr/>
        </p:nvSpPr>
        <p:spPr>
          <a:xfrm>
            <a:off x="7408863" y="1344613"/>
            <a:ext cx="503237" cy="28733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9" name="テキスト ボックス 64"/>
          <p:cNvSpPr txBox="1">
            <a:spLocks noChangeArrowheads="1"/>
          </p:cNvSpPr>
          <p:nvPr/>
        </p:nvSpPr>
        <p:spPr bwMode="auto">
          <a:xfrm>
            <a:off x="5680075" y="1704975"/>
            <a:ext cx="3673475" cy="125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00" dirty="0"/>
              <a:t>・制度変更に伴う様々な確認や調整</a:t>
            </a:r>
            <a:endParaRPr lang="en-US" altLang="ja-JP" sz="1000" dirty="0"/>
          </a:p>
          <a:p>
            <a:pPr>
              <a:defRPr/>
            </a:pPr>
            <a:r>
              <a:rPr lang="ja-JP" altLang="en-US" sz="1000" dirty="0"/>
              <a:t>・制度変更通知の発送</a:t>
            </a:r>
            <a:endParaRPr lang="en-US" altLang="ja-JP" sz="1000" dirty="0"/>
          </a:p>
          <a:p>
            <a:pPr>
              <a:defRPr/>
            </a:pPr>
            <a:r>
              <a:rPr lang="ja-JP" altLang="en-US" sz="1000" dirty="0"/>
              <a:t>・対象者の把握、接種履歴の確認</a:t>
            </a:r>
            <a:endParaRPr lang="en-US" altLang="ja-JP" sz="100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r>
              <a:rPr lang="ja-JP" altLang="en-US" sz="650" dirty="0"/>
              <a:t>　</a:t>
            </a:r>
            <a:endParaRPr lang="en-US" altLang="ja-JP" sz="650" dirty="0"/>
          </a:p>
          <a:p>
            <a:pPr>
              <a:defRPr/>
            </a:pPr>
            <a:endParaRPr lang="en-US" altLang="ja-JP" sz="650" dirty="0"/>
          </a:p>
          <a:p>
            <a:pPr>
              <a:defRPr/>
            </a:pPr>
            <a:endParaRPr lang="ja-JP" altLang="en-US" sz="65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AutoShape 132"/>
          <p:cNvSpPr>
            <a:spLocks noChangeAspect="1" noChangeArrowheads="1"/>
          </p:cNvSpPr>
          <p:nvPr/>
        </p:nvSpPr>
        <p:spPr bwMode="auto">
          <a:xfrm>
            <a:off x="3448050" y="2424113"/>
            <a:ext cx="2305050" cy="431800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　　　　　　　　　　　　　　　　　　　時間</a:t>
            </a:r>
            <a:endParaRPr lang="en-US" altLang="ja-JP" sz="1100" b="1" dirty="0"/>
          </a:p>
        </p:txBody>
      </p:sp>
      <p:sp>
        <p:nvSpPr>
          <p:cNvPr id="202" name="Line 88"/>
          <p:cNvSpPr>
            <a:spLocks noChangeShapeType="1"/>
          </p:cNvSpPr>
          <p:nvPr/>
        </p:nvSpPr>
        <p:spPr bwMode="auto">
          <a:xfrm>
            <a:off x="3160713" y="5232400"/>
            <a:ext cx="647700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55" name="Line 88"/>
          <p:cNvSpPr>
            <a:spLocks noChangeShapeType="1"/>
          </p:cNvSpPr>
          <p:nvPr/>
        </p:nvSpPr>
        <p:spPr bwMode="auto">
          <a:xfrm>
            <a:off x="9640888" y="4513263"/>
            <a:ext cx="376237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253" name="Line 88"/>
          <p:cNvSpPr>
            <a:spLocks noChangeShapeType="1"/>
          </p:cNvSpPr>
          <p:nvPr/>
        </p:nvSpPr>
        <p:spPr bwMode="auto">
          <a:xfrm>
            <a:off x="9640888" y="6529388"/>
            <a:ext cx="376237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243" name="Line 88"/>
          <p:cNvSpPr>
            <a:spLocks noChangeShapeType="1"/>
          </p:cNvSpPr>
          <p:nvPr/>
        </p:nvSpPr>
        <p:spPr bwMode="auto">
          <a:xfrm>
            <a:off x="9640888" y="2857500"/>
            <a:ext cx="304800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225" name="Line 87"/>
          <p:cNvSpPr>
            <a:spLocks noChangeShapeType="1"/>
          </p:cNvSpPr>
          <p:nvPr/>
        </p:nvSpPr>
        <p:spPr bwMode="auto">
          <a:xfrm>
            <a:off x="9640888" y="407988"/>
            <a:ext cx="0" cy="7345362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21" name="Line 87"/>
          <p:cNvSpPr>
            <a:spLocks noChangeShapeType="1"/>
          </p:cNvSpPr>
          <p:nvPr/>
        </p:nvSpPr>
        <p:spPr bwMode="auto">
          <a:xfrm>
            <a:off x="6329363" y="336550"/>
            <a:ext cx="0" cy="467995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3" name="Line 69"/>
          <p:cNvSpPr>
            <a:spLocks noChangeShapeType="1"/>
          </p:cNvSpPr>
          <p:nvPr/>
        </p:nvSpPr>
        <p:spPr bwMode="auto">
          <a:xfrm>
            <a:off x="423863" y="407988"/>
            <a:ext cx="9217025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39" name="Line 87"/>
          <p:cNvSpPr>
            <a:spLocks noChangeShapeType="1"/>
          </p:cNvSpPr>
          <p:nvPr/>
        </p:nvSpPr>
        <p:spPr bwMode="auto">
          <a:xfrm>
            <a:off x="3160713" y="2279650"/>
            <a:ext cx="0" cy="295275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48" name="Line 87"/>
          <p:cNvSpPr>
            <a:spLocks noChangeShapeType="1"/>
          </p:cNvSpPr>
          <p:nvPr/>
        </p:nvSpPr>
        <p:spPr bwMode="auto">
          <a:xfrm>
            <a:off x="423863" y="407988"/>
            <a:ext cx="0" cy="4824412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50" name="Line 88"/>
          <p:cNvSpPr>
            <a:spLocks noChangeShapeType="1"/>
          </p:cNvSpPr>
          <p:nvPr/>
        </p:nvSpPr>
        <p:spPr bwMode="auto">
          <a:xfrm>
            <a:off x="423863" y="2640013"/>
            <a:ext cx="314325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51" name="Line 88"/>
          <p:cNvSpPr>
            <a:spLocks noChangeShapeType="1"/>
          </p:cNvSpPr>
          <p:nvPr/>
        </p:nvSpPr>
        <p:spPr bwMode="auto">
          <a:xfrm>
            <a:off x="423863" y="4152900"/>
            <a:ext cx="314325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20" name="AutoShape 121"/>
          <p:cNvSpPr>
            <a:spLocks noChangeAspect="1" noChangeArrowheads="1"/>
          </p:cNvSpPr>
          <p:nvPr/>
        </p:nvSpPr>
        <p:spPr bwMode="auto">
          <a:xfrm>
            <a:off x="207963" y="552450"/>
            <a:ext cx="5184775" cy="719138"/>
          </a:xfrm>
          <a:prstGeom prst="roundRect">
            <a:avLst>
              <a:gd name="adj" fmla="val 50000"/>
            </a:avLst>
          </a:prstGeom>
          <a:solidFill>
            <a:srgbClr val="99CCFF"/>
          </a:solidFill>
          <a:ln w="57150" cmpd="dbl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wrap="none" lIns="128016" tIns="64008" rIns="128016" bIns="64008" anchor="ctr"/>
          <a:lstStyle/>
          <a:p>
            <a:pPr>
              <a:defRPr/>
            </a:pPr>
            <a:r>
              <a:rPr lang="ja-JP" altLang="en-US" sz="1200" b="1" dirty="0"/>
              <a:t>各種健康教育・地区組織活動・普及啓発事業　　　　　　　　　　　　　　</a:t>
            </a:r>
            <a:r>
              <a:rPr lang="ja-JP" altLang="en-US" sz="1200" b="1" dirty="0">
                <a:solidFill>
                  <a:srgbClr val="C00000"/>
                </a:solidFill>
              </a:rPr>
              <a:t>時間</a:t>
            </a:r>
            <a:r>
              <a:rPr lang="ja-JP" altLang="en-US" sz="1200" b="1" dirty="0"/>
              <a:t>　　　　　　　　　　　　　　</a:t>
            </a:r>
            <a:endParaRPr lang="ja-JP" altLang="en-US" sz="1200" dirty="0">
              <a:solidFill>
                <a:srgbClr val="C00000"/>
              </a:solidFill>
            </a:endParaRPr>
          </a:p>
        </p:txBody>
      </p:sp>
      <p:sp>
        <p:nvSpPr>
          <p:cNvPr id="128" name="正方形/長方形 127"/>
          <p:cNvSpPr/>
          <p:nvPr/>
        </p:nvSpPr>
        <p:spPr>
          <a:xfrm>
            <a:off x="3808413" y="696913"/>
            <a:ext cx="576262" cy="3603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1" name="AutoShape 132"/>
          <p:cNvSpPr>
            <a:spLocks noChangeAspect="1" noChangeArrowheads="1"/>
          </p:cNvSpPr>
          <p:nvPr/>
        </p:nvSpPr>
        <p:spPr bwMode="auto">
          <a:xfrm>
            <a:off x="639763" y="2424113"/>
            <a:ext cx="2305050" cy="431800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イベント企画・参加　　　　　　　時間</a:t>
            </a:r>
            <a:endParaRPr lang="en-US" altLang="ja-JP" sz="1100" b="1" dirty="0"/>
          </a:p>
        </p:txBody>
      </p:sp>
      <p:sp>
        <p:nvSpPr>
          <p:cNvPr id="132" name="正方形/長方形 131"/>
          <p:cNvSpPr/>
          <p:nvPr/>
        </p:nvSpPr>
        <p:spPr>
          <a:xfrm>
            <a:off x="2008188" y="2497138"/>
            <a:ext cx="431800" cy="2889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114" name="正方形/長方形 62"/>
          <p:cNvSpPr>
            <a:spLocks noChangeAspect="1" noChangeArrowheads="1"/>
          </p:cNvSpPr>
          <p:nvPr/>
        </p:nvSpPr>
        <p:spPr bwMode="auto">
          <a:xfrm>
            <a:off x="568325" y="2855913"/>
            <a:ext cx="24479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・健康祭りなどの企画</a:t>
            </a:r>
            <a:endParaRPr lang="en-US" altLang="ja-JP" sz="1000"/>
          </a:p>
          <a:p>
            <a:pPr eaLnBrk="1" hangingPunct="1"/>
            <a:r>
              <a:rPr lang="ja-JP" altLang="en-US" sz="1000"/>
              <a:t>・運営の準備や調整</a:t>
            </a:r>
            <a:endParaRPr lang="en-US" altLang="ja-JP" sz="1000"/>
          </a:p>
          <a:p>
            <a:pPr eaLnBrk="1" hangingPunct="1"/>
            <a:r>
              <a:rPr lang="ja-JP" altLang="en-US" sz="1000"/>
              <a:t>・当日の実施</a:t>
            </a:r>
            <a:endParaRPr lang="en-US" altLang="ja-JP" sz="1000"/>
          </a:p>
          <a:p>
            <a:pPr eaLnBrk="1" hangingPunct="1"/>
            <a:r>
              <a:rPr lang="ja-JP" altLang="en-US" sz="1000"/>
              <a:t>・記録</a:t>
            </a:r>
            <a:endParaRPr lang="en-US" altLang="ja-JP" sz="1000"/>
          </a:p>
          <a:p>
            <a:pPr eaLnBrk="1" hangingPunct="1"/>
            <a:r>
              <a:rPr lang="ja-JP" altLang="en-US" sz="1000"/>
              <a:t>・費用の支払い等の事務</a:t>
            </a:r>
            <a:endParaRPr lang="en-US" altLang="ja-JP" sz="1000"/>
          </a:p>
          <a:p>
            <a:pPr eaLnBrk="1" hangingPunct="1"/>
            <a:endParaRPr lang="en-US" altLang="ja-JP" sz="1000"/>
          </a:p>
        </p:txBody>
      </p:sp>
      <p:sp>
        <p:nvSpPr>
          <p:cNvPr id="141" name="Line 88"/>
          <p:cNvSpPr>
            <a:spLocks noChangeShapeType="1"/>
          </p:cNvSpPr>
          <p:nvPr/>
        </p:nvSpPr>
        <p:spPr bwMode="auto">
          <a:xfrm>
            <a:off x="423863" y="1704975"/>
            <a:ext cx="2232025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42" name="Line 88"/>
          <p:cNvSpPr>
            <a:spLocks noChangeShapeType="1"/>
          </p:cNvSpPr>
          <p:nvPr/>
        </p:nvSpPr>
        <p:spPr bwMode="auto">
          <a:xfrm>
            <a:off x="3160713" y="2713038"/>
            <a:ext cx="314325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58" name="正方形/長方形 157"/>
          <p:cNvSpPr/>
          <p:nvPr/>
        </p:nvSpPr>
        <p:spPr bwMode="auto">
          <a:xfrm>
            <a:off x="4672013" y="2497138"/>
            <a:ext cx="503237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97" name="Line 88"/>
          <p:cNvSpPr>
            <a:spLocks noChangeShapeType="1"/>
          </p:cNvSpPr>
          <p:nvPr/>
        </p:nvSpPr>
        <p:spPr bwMode="auto">
          <a:xfrm>
            <a:off x="3160713" y="4079875"/>
            <a:ext cx="792162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204" name="AutoShape 121"/>
          <p:cNvSpPr>
            <a:spLocks noChangeAspect="1" noChangeArrowheads="1"/>
          </p:cNvSpPr>
          <p:nvPr/>
        </p:nvSpPr>
        <p:spPr bwMode="auto">
          <a:xfrm>
            <a:off x="6111875" y="552450"/>
            <a:ext cx="2160588" cy="719138"/>
          </a:xfrm>
          <a:prstGeom prst="roundRect">
            <a:avLst>
              <a:gd name="adj" fmla="val 50000"/>
            </a:avLst>
          </a:prstGeom>
          <a:solidFill>
            <a:srgbClr val="99CCFF"/>
          </a:solidFill>
          <a:ln w="57150" cmpd="dbl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wrap="none" lIns="128016" tIns="64008" rIns="128016" bIns="64008" anchor="ctr"/>
          <a:lstStyle/>
          <a:p>
            <a:pPr>
              <a:defRPr/>
            </a:pPr>
            <a:r>
              <a:rPr lang="ja-JP" altLang="en-US" sz="1200" b="1" dirty="0"/>
              <a:t>会議等の主催や参加</a:t>
            </a:r>
            <a:endParaRPr lang="en-US" altLang="ja-JP" sz="1200" b="1" dirty="0"/>
          </a:p>
          <a:p>
            <a:pPr>
              <a:defRPr/>
            </a:pPr>
            <a:r>
              <a:rPr lang="ja-JP" altLang="en-US" sz="1200" b="1" dirty="0"/>
              <a:t>　　　　　</a:t>
            </a:r>
            <a:endParaRPr lang="en-US" altLang="ja-JP" sz="1200" b="1" dirty="0"/>
          </a:p>
          <a:p>
            <a:pPr>
              <a:defRPr/>
            </a:pPr>
            <a:r>
              <a:rPr lang="ja-JP" altLang="en-US" sz="1200" b="1" dirty="0">
                <a:solidFill>
                  <a:srgbClr val="C00000"/>
                </a:solidFill>
              </a:rPr>
              <a:t>　　　　　　　　　　　　時間</a:t>
            </a:r>
            <a:r>
              <a:rPr lang="ja-JP" altLang="en-US" sz="1200" b="1" dirty="0"/>
              <a:t>　　　　　　　　　　　　　　</a:t>
            </a:r>
            <a:endParaRPr lang="ja-JP" altLang="en-US" sz="1200" dirty="0">
              <a:solidFill>
                <a:srgbClr val="C00000"/>
              </a:solidFill>
            </a:endParaRPr>
          </a:p>
        </p:txBody>
      </p:sp>
      <p:sp>
        <p:nvSpPr>
          <p:cNvPr id="205" name="正方形/長方形 204"/>
          <p:cNvSpPr/>
          <p:nvPr/>
        </p:nvSpPr>
        <p:spPr>
          <a:xfrm>
            <a:off x="6904038" y="839788"/>
            <a:ext cx="576262" cy="3603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28" name="Line 88"/>
          <p:cNvSpPr>
            <a:spLocks noChangeShapeType="1"/>
          </p:cNvSpPr>
          <p:nvPr/>
        </p:nvSpPr>
        <p:spPr bwMode="auto">
          <a:xfrm>
            <a:off x="9640888" y="1631950"/>
            <a:ext cx="304800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237" name="AutoShape 132"/>
          <p:cNvSpPr>
            <a:spLocks noChangeAspect="1" noChangeArrowheads="1"/>
          </p:cNvSpPr>
          <p:nvPr/>
        </p:nvSpPr>
        <p:spPr bwMode="auto">
          <a:xfrm>
            <a:off x="9785350" y="1416050"/>
            <a:ext cx="2592388" cy="504825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業務のための連絡</a:t>
            </a:r>
            <a:endParaRPr lang="en-US" altLang="ja-JP" sz="1100" b="1" dirty="0"/>
          </a:p>
          <a:p>
            <a:pPr>
              <a:defRPr/>
            </a:pPr>
            <a:r>
              <a:rPr lang="ja-JP" altLang="en-US" sz="1100" b="1" dirty="0"/>
              <a:t>・調整や事務　　　　　 　　　　　　　時間</a:t>
            </a:r>
            <a:endParaRPr lang="en-US" altLang="ja-JP" sz="1100" b="1" dirty="0"/>
          </a:p>
        </p:txBody>
      </p:sp>
      <p:sp>
        <p:nvSpPr>
          <p:cNvPr id="239" name="正方形/長方形 238"/>
          <p:cNvSpPr/>
          <p:nvPr/>
        </p:nvSpPr>
        <p:spPr>
          <a:xfrm>
            <a:off x="11225213" y="1487488"/>
            <a:ext cx="490537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41" name="AutoShape 132"/>
          <p:cNvSpPr>
            <a:spLocks noChangeAspect="1" noChangeArrowheads="1"/>
          </p:cNvSpPr>
          <p:nvPr/>
        </p:nvSpPr>
        <p:spPr bwMode="auto">
          <a:xfrm>
            <a:off x="9856788" y="2641600"/>
            <a:ext cx="2592387" cy="431800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日々の電話対応　　　　　　　　　　　時間</a:t>
            </a:r>
            <a:endParaRPr lang="en-US" altLang="ja-JP" sz="1100" b="1" dirty="0"/>
          </a:p>
        </p:txBody>
      </p:sp>
      <p:sp>
        <p:nvSpPr>
          <p:cNvPr id="242" name="正方形/長方形 241"/>
          <p:cNvSpPr/>
          <p:nvPr/>
        </p:nvSpPr>
        <p:spPr>
          <a:xfrm>
            <a:off x="11296650" y="2784475"/>
            <a:ext cx="490538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50" name="Line 88"/>
          <p:cNvSpPr>
            <a:spLocks noChangeShapeType="1"/>
          </p:cNvSpPr>
          <p:nvPr/>
        </p:nvSpPr>
        <p:spPr bwMode="auto">
          <a:xfrm>
            <a:off x="9640888" y="3721100"/>
            <a:ext cx="304800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272" name="Line 88"/>
          <p:cNvSpPr>
            <a:spLocks noChangeShapeType="1"/>
          </p:cNvSpPr>
          <p:nvPr/>
        </p:nvSpPr>
        <p:spPr bwMode="auto">
          <a:xfrm>
            <a:off x="423863" y="5232400"/>
            <a:ext cx="314325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271" name="AutoShape 132"/>
          <p:cNvSpPr>
            <a:spLocks noChangeAspect="1" noChangeArrowheads="1"/>
          </p:cNvSpPr>
          <p:nvPr/>
        </p:nvSpPr>
        <p:spPr bwMode="auto">
          <a:xfrm>
            <a:off x="639763" y="5016500"/>
            <a:ext cx="2232025" cy="431800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　　　　　　　　　　　　　　　　　時間</a:t>
            </a:r>
            <a:endParaRPr lang="en-US" altLang="ja-JP" sz="1100" b="1" dirty="0"/>
          </a:p>
        </p:txBody>
      </p:sp>
      <p:sp>
        <p:nvSpPr>
          <p:cNvPr id="273" name="正方形/長方形 272"/>
          <p:cNvSpPr/>
          <p:nvPr/>
        </p:nvSpPr>
        <p:spPr>
          <a:xfrm>
            <a:off x="1720850" y="5087938"/>
            <a:ext cx="504825" cy="28733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5" name="AutoShape 132"/>
          <p:cNvSpPr>
            <a:spLocks noChangeAspect="1" noChangeArrowheads="1"/>
          </p:cNvSpPr>
          <p:nvPr/>
        </p:nvSpPr>
        <p:spPr bwMode="auto">
          <a:xfrm>
            <a:off x="9856788" y="6384925"/>
            <a:ext cx="2592387" cy="360363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教育・研修　　　　　　 　　　　　　　　時間</a:t>
            </a:r>
            <a:endParaRPr lang="en-US" altLang="ja-JP" sz="1100" b="1" dirty="0"/>
          </a:p>
        </p:txBody>
      </p:sp>
      <p:sp>
        <p:nvSpPr>
          <p:cNvPr id="4131" name="正方形/長方形 62"/>
          <p:cNvSpPr>
            <a:spLocks noChangeAspect="1" noChangeArrowheads="1"/>
          </p:cNvSpPr>
          <p:nvPr/>
        </p:nvSpPr>
        <p:spPr bwMode="auto">
          <a:xfrm>
            <a:off x="9856788" y="6816725"/>
            <a:ext cx="26638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・研修企画</a:t>
            </a:r>
            <a:endParaRPr lang="en-US" altLang="ja-JP" sz="1000"/>
          </a:p>
          <a:p>
            <a:pPr eaLnBrk="1" hangingPunct="1"/>
            <a:r>
              <a:rPr lang="ja-JP" altLang="en-US" sz="1000"/>
              <a:t>・業務別研修への参加</a:t>
            </a:r>
            <a:endParaRPr lang="en-US" altLang="ja-JP" sz="1000"/>
          </a:p>
          <a:p>
            <a:pPr eaLnBrk="1" hangingPunct="1"/>
            <a:r>
              <a:rPr lang="ja-JP" altLang="en-US" sz="1000"/>
              <a:t>・人材育成</a:t>
            </a:r>
            <a:endParaRPr lang="en-US" altLang="ja-JP" sz="1000"/>
          </a:p>
          <a:p>
            <a:pPr eaLnBrk="1" hangingPunct="1"/>
            <a:r>
              <a:rPr lang="ja-JP" altLang="en-US" sz="1000"/>
              <a:t>・実習指導</a:t>
            </a:r>
            <a:endParaRPr lang="en-US" altLang="ja-JP" sz="1000"/>
          </a:p>
        </p:txBody>
      </p:sp>
      <p:sp>
        <p:nvSpPr>
          <p:cNvPr id="162" name="Line 88"/>
          <p:cNvSpPr>
            <a:spLocks noChangeShapeType="1"/>
          </p:cNvSpPr>
          <p:nvPr/>
        </p:nvSpPr>
        <p:spPr bwMode="auto">
          <a:xfrm>
            <a:off x="6329363" y="5016500"/>
            <a:ext cx="358775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133" name="正方形/長方形 62"/>
          <p:cNvSpPr>
            <a:spLocks noChangeAspect="1" noChangeArrowheads="1"/>
          </p:cNvSpPr>
          <p:nvPr/>
        </p:nvSpPr>
        <p:spPr bwMode="auto">
          <a:xfrm>
            <a:off x="6472238" y="1847850"/>
            <a:ext cx="3097212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・会議運営準備　</a:t>
            </a:r>
            <a:r>
              <a:rPr lang="en-US" altLang="ja-JP" sz="1000"/>
              <a:t>1</a:t>
            </a:r>
            <a:r>
              <a:rPr lang="ja-JP" altLang="en-US" sz="1000"/>
              <a:t>回（　　　　）時間</a:t>
            </a:r>
            <a:r>
              <a:rPr lang="en-US" altLang="ja-JP" sz="1000"/>
              <a:t>×</a:t>
            </a:r>
            <a:r>
              <a:rPr lang="ja-JP" altLang="en-US" sz="1000"/>
              <a:t>（　　　　）回</a:t>
            </a:r>
            <a:endParaRPr lang="en-US" altLang="ja-JP" sz="1000"/>
          </a:p>
          <a:p>
            <a:pPr eaLnBrk="1" hangingPunct="1"/>
            <a:r>
              <a:rPr lang="ja-JP" altLang="en-US" sz="1000"/>
              <a:t>・会議への資料作成　</a:t>
            </a:r>
            <a:r>
              <a:rPr lang="en-US" altLang="ja-JP" sz="1000"/>
              <a:t> 1</a:t>
            </a:r>
            <a:r>
              <a:rPr lang="ja-JP" altLang="en-US" sz="1000"/>
              <a:t>回（　　　　）時間</a:t>
            </a:r>
            <a:r>
              <a:rPr lang="en-US" altLang="ja-JP" sz="1000"/>
              <a:t>×</a:t>
            </a:r>
            <a:r>
              <a:rPr lang="ja-JP" altLang="en-US" sz="1000"/>
              <a:t>（　　　　）回</a:t>
            </a:r>
            <a:endParaRPr lang="en-US" altLang="ja-JP" sz="1000"/>
          </a:p>
          <a:p>
            <a:pPr eaLnBrk="1" hangingPunct="1"/>
            <a:r>
              <a:rPr lang="ja-JP" altLang="en-US" sz="1000"/>
              <a:t>・会議への参加　</a:t>
            </a:r>
            <a:r>
              <a:rPr lang="en-US" altLang="ja-JP" sz="1000"/>
              <a:t>1</a:t>
            </a:r>
            <a:r>
              <a:rPr lang="ja-JP" altLang="en-US" sz="1000"/>
              <a:t>回（　　　　）時間</a:t>
            </a:r>
            <a:r>
              <a:rPr lang="en-US" altLang="ja-JP" sz="1000"/>
              <a:t>×</a:t>
            </a:r>
            <a:r>
              <a:rPr lang="ja-JP" altLang="en-US" sz="1000"/>
              <a:t>（　　　　）回</a:t>
            </a:r>
            <a:endParaRPr lang="en-US" altLang="ja-JP" sz="1000"/>
          </a:p>
          <a:p>
            <a:pPr eaLnBrk="1" hangingPunct="1"/>
            <a:r>
              <a:rPr lang="ja-JP" altLang="en-US" sz="1000"/>
              <a:t>・記録　</a:t>
            </a:r>
            <a:r>
              <a:rPr lang="en-US" altLang="ja-JP" sz="1000"/>
              <a:t>1</a:t>
            </a:r>
            <a:r>
              <a:rPr lang="ja-JP" altLang="en-US" sz="1000"/>
              <a:t>回（　　　　）時間</a:t>
            </a:r>
            <a:r>
              <a:rPr lang="en-US" altLang="ja-JP" sz="1000"/>
              <a:t>×</a:t>
            </a:r>
            <a:r>
              <a:rPr lang="ja-JP" altLang="en-US" sz="1000"/>
              <a:t>（　　　　）回</a:t>
            </a:r>
            <a:endParaRPr lang="en-US" altLang="ja-JP" sz="1000"/>
          </a:p>
          <a:p>
            <a:pPr eaLnBrk="1" hangingPunct="1"/>
            <a:r>
              <a:rPr lang="ja-JP" altLang="en-US" sz="1000"/>
              <a:t>・支払いの事務など　</a:t>
            </a:r>
            <a:r>
              <a:rPr lang="en-US" altLang="ja-JP" sz="1000"/>
              <a:t>1</a:t>
            </a:r>
            <a:r>
              <a:rPr lang="ja-JP" altLang="en-US" sz="1000"/>
              <a:t>回（　　　　）時間</a:t>
            </a:r>
            <a:r>
              <a:rPr lang="en-US" altLang="ja-JP" sz="1000"/>
              <a:t>×</a:t>
            </a:r>
            <a:r>
              <a:rPr lang="ja-JP" altLang="en-US" sz="1000"/>
              <a:t>（　　　　）回</a:t>
            </a:r>
            <a:endParaRPr lang="en-US" altLang="ja-JP" sz="1000"/>
          </a:p>
        </p:txBody>
      </p:sp>
      <p:sp>
        <p:nvSpPr>
          <p:cNvPr id="122" name="Line 88"/>
          <p:cNvSpPr>
            <a:spLocks noChangeShapeType="1"/>
          </p:cNvSpPr>
          <p:nvPr/>
        </p:nvSpPr>
        <p:spPr bwMode="auto">
          <a:xfrm flipV="1">
            <a:off x="6329363" y="1703388"/>
            <a:ext cx="385762" cy="1587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210" name="AutoShape 132"/>
          <p:cNvSpPr>
            <a:spLocks noChangeAspect="1" noChangeArrowheads="1"/>
          </p:cNvSpPr>
          <p:nvPr/>
        </p:nvSpPr>
        <p:spPr bwMode="auto">
          <a:xfrm>
            <a:off x="6472238" y="1416050"/>
            <a:ext cx="2592387" cy="433388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主催する会議</a:t>
            </a:r>
            <a:endParaRPr lang="en-US" altLang="ja-JP" sz="1100" b="1" dirty="0"/>
          </a:p>
          <a:p>
            <a:pPr>
              <a:defRPr/>
            </a:pPr>
            <a:r>
              <a:rPr lang="ja-JP" altLang="en-US" sz="1100" b="1" dirty="0"/>
              <a:t>等の運営　　　　　　　　　　 　　時間</a:t>
            </a:r>
            <a:endParaRPr lang="en-US" altLang="ja-JP" sz="1100" b="1" dirty="0"/>
          </a:p>
        </p:txBody>
      </p:sp>
      <p:sp>
        <p:nvSpPr>
          <p:cNvPr id="212" name="正方形/長方形 211"/>
          <p:cNvSpPr/>
          <p:nvPr/>
        </p:nvSpPr>
        <p:spPr>
          <a:xfrm>
            <a:off x="7624763" y="1560513"/>
            <a:ext cx="503237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01" name="正方形/長方形 200"/>
          <p:cNvSpPr/>
          <p:nvPr/>
        </p:nvSpPr>
        <p:spPr bwMode="auto">
          <a:xfrm>
            <a:off x="4887913" y="5087938"/>
            <a:ext cx="503237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138" name="正方形/長方形 62"/>
          <p:cNvSpPr>
            <a:spLocks noChangeAspect="1" noChangeArrowheads="1"/>
          </p:cNvSpPr>
          <p:nvPr/>
        </p:nvSpPr>
        <p:spPr bwMode="auto">
          <a:xfrm>
            <a:off x="6472238" y="2784475"/>
            <a:ext cx="25209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主催している会議名と頻度</a:t>
            </a:r>
            <a:endParaRPr lang="en-US" altLang="ja-JP" sz="1000"/>
          </a:p>
        </p:txBody>
      </p:sp>
      <p:sp>
        <p:nvSpPr>
          <p:cNvPr id="114" name="正方形/長方形 113"/>
          <p:cNvSpPr/>
          <p:nvPr/>
        </p:nvSpPr>
        <p:spPr>
          <a:xfrm>
            <a:off x="6472238" y="2784475"/>
            <a:ext cx="2881312" cy="1728788"/>
          </a:xfrm>
          <a:prstGeom prst="rect">
            <a:avLst/>
          </a:prstGeom>
          <a:noFill/>
          <a:ln w="9525">
            <a:solidFill>
              <a:schemeClr val="bg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6" name="AutoShape 132"/>
          <p:cNvSpPr>
            <a:spLocks noChangeAspect="1" noChangeArrowheads="1"/>
          </p:cNvSpPr>
          <p:nvPr/>
        </p:nvSpPr>
        <p:spPr bwMode="auto">
          <a:xfrm>
            <a:off x="6545263" y="4800600"/>
            <a:ext cx="2592387" cy="431800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会議等への参加　　　　　　　　　　 時間</a:t>
            </a:r>
            <a:endParaRPr lang="en-US" altLang="ja-JP" sz="1100" b="1" dirty="0"/>
          </a:p>
        </p:txBody>
      </p:sp>
      <p:sp>
        <p:nvSpPr>
          <p:cNvPr id="4141" name="正方形/長方形 62"/>
          <p:cNvSpPr>
            <a:spLocks noChangeAspect="1" noChangeArrowheads="1"/>
          </p:cNvSpPr>
          <p:nvPr/>
        </p:nvSpPr>
        <p:spPr bwMode="auto">
          <a:xfrm>
            <a:off x="6472238" y="5232400"/>
            <a:ext cx="30972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・会議への資料作成　</a:t>
            </a:r>
            <a:r>
              <a:rPr lang="en-US" altLang="ja-JP" sz="1000"/>
              <a:t> 1</a:t>
            </a:r>
            <a:r>
              <a:rPr lang="ja-JP" altLang="en-US" sz="1000"/>
              <a:t>回（　　　　）時間</a:t>
            </a:r>
            <a:r>
              <a:rPr lang="en-US" altLang="ja-JP" sz="1000"/>
              <a:t>×</a:t>
            </a:r>
            <a:r>
              <a:rPr lang="ja-JP" altLang="en-US" sz="1000"/>
              <a:t>（　　　　）回</a:t>
            </a:r>
            <a:endParaRPr lang="en-US" altLang="ja-JP" sz="1000"/>
          </a:p>
          <a:p>
            <a:pPr eaLnBrk="1" hangingPunct="1"/>
            <a:r>
              <a:rPr lang="ja-JP" altLang="en-US" sz="1000"/>
              <a:t>・会議への参加　</a:t>
            </a:r>
            <a:r>
              <a:rPr lang="en-US" altLang="ja-JP" sz="1000"/>
              <a:t>1</a:t>
            </a:r>
            <a:r>
              <a:rPr lang="ja-JP" altLang="en-US" sz="1000"/>
              <a:t>回（　　　　）時間</a:t>
            </a:r>
            <a:r>
              <a:rPr lang="en-US" altLang="ja-JP" sz="1000"/>
              <a:t>×</a:t>
            </a:r>
            <a:r>
              <a:rPr lang="ja-JP" altLang="en-US" sz="1000"/>
              <a:t>（　　　　）回</a:t>
            </a:r>
            <a:endParaRPr lang="en-US" altLang="ja-JP" sz="1000"/>
          </a:p>
          <a:p>
            <a:pPr eaLnBrk="1" hangingPunct="1"/>
            <a:r>
              <a:rPr lang="ja-JP" altLang="en-US" sz="1000"/>
              <a:t>・記録　</a:t>
            </a:r>
            <a:r>
              <a:rPr lang="en-US" altLang="ja-JP" sz="1000"/>
              <a:t>1</a:t>
            </a:r>
            <a:r>
              <a:rPr lang="ja-JP" altLang="en-US" sz="1000"/>
              <a:t>回（　　　　）時間</a:t>
            </a:r>
            <a:r>
              <a:rPr lang="en-US" altLang="ja-JP" sz="1000"/>
              <a:t>×</a:t>
            </a:r>
            <a:r>
              <a:rPr lang="ja-JP" altLang="en-US" sz="1000"/>
              <a:t>（　　　　）回</a:t>
            </a:r>
            <a:endParaRPr lang="en-US" altLang="ja-JP" sz="1000"/>
          </a:p>
          <a:p>
            <a:pPr eaLnBrk="1" hangingPunct="1"/>
            <a:r>
              <a:rPr lang="ja-JP" altLang="en-US" sz="1000"/>
              <a:t>・支払いの事務など　</a:t>
            </a:r>
            <a:r>
              <a:rPr lang="en-US" altLang="ja-JP" sz="1000"/>
              <a:t>1</a:t>
            </a:r>
            <a:r>
              <a:rPr lang="ja-JP" altLang="en-US" sz="1000"/>
              <a:t>回（　　　　）時間</a:t>
            </a:r>
            <a:r>
              <a:rPr lang="en-US" altLang="ja-JP" sz="1000"/>
              <a:t>×</a:t>
            </a:r>
            <a:r>
              <a:rPr lang="ja-JP" altLang="en-US" sz="1000"/>
              <a:t>（　　　　）回</a:t>
            </a:r>
            <a:endParaRPr lang="en-US" altLang="ja-JP" sz="1000"/>
          </a:p>
        </p:txBody>
      </p:sp>
      <p:sp>
        <p:nvSpPr>
          <p:cNvPr id="4142" name="正方形/長方形 62"/>
          <p:cNvSpPr>
            <a:spLocks noChangeAspect="1" noChangeArrowheads="1"/>
          </p:cNvSpPr>
          <p:nvPr/>
        </p:nvSpPr>
        <p:spPr bwMode="auto">
          <a:xfrm>
            <a:off x="6545263" y="6024563"/>
            <a:ext cx="25209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参加している会議名と頻度</a:t>
            </a:r>
            <a:endParaRPr lang="en-US" altLang="ja-JP" sz="1000"/>
          </a:p>
        </p:txBody>
      </p:sp>
      <p:sp>
        <p:nvSpPr>
          <p:cNvPr id="126" name="正方形/長方形 125"/>
          <p:cNvSpPr/>
          <p:nvPr/>
        </p:nvSpPr>
        <p:spPr>
          <a:xfrm>
            <a:off x="6472238" y="5953125"/>
            <a:ext cx="2881312" cy="2087563"/>
          </a:xfrm>
          <a:prstGeom prst="rect">
            <a:avLst/>
          </a:prstGeom>
          <a:noFill/>
          <a:ln w="9525">
            <a:solidFill>
              <a:schemeClr val="bg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7" name="AutoShape 121"/>
          <p:cNvSpPr>
            <a:spLocks noChangeAspect="1" noChangeArrowheads="1"/>
          </p:cNvSpPr>
          <p:nvPr/>
        </p:nvSpPr>
        <p:spPr bwMode="auto">
          <a:xfrm>
            <a:off x="9424988" y="552450"/>
            <a:ext cx="3024187" cy="719138"/>
          </a:xfrm>
          <a:prstGeom prst="roundRect">
            <a:avLst>
              <a:gd name="adj" fmla="val 50000"/>
            </a:avLst>
          </a:prstGeom>
          <a:solidFill>
            <a:srgbClr val="99CCFF"/>
          </a:solidFill>
          <a:ln w="57150" cmpd="dbl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wrap="none" lIns="128016" tIns="64008" rIns="128016" bIns="64008" anchor="ctr"/>
          <a:lstStyle/>
          <a:p>
            <a:pPr>
              <a:defRPr/>
            </a:pPr>
            <a:r>
              <a:rPr lang="ja-JP" altLang="en-US" sz="1200" b="1" dirty="0"/>
              <a:t>業務連絡</a:t>
            </a:r>
            <a:r>
              <a:rPr lang="en-US" altLang="ja-JP" sz="1200" b="1" dirty="0"/>
              <a:t>/</a:t>
            </a:r>
            <a:r>
              <a:rPr lang="ja-JP" altLang="en-US" sz="1200" b="1" dirty="0"/>
              <a:t>事務、管理、その他の業務等　　　　　</a:t>
            </a:r>
            <a:endParaRPr lang="en-US" altLang="ja-JP" sz="1200" b="1" dirty="0"/>
          </a:p>
          <a:p>
            <a:pPr>
              <a:defRPr/>
            </a:pPr>
            <a:r>
              <a:rPr lang="ja-JP" altLang="en-US" sz="1200" b="1" dirty="0">
                <a:solidFill>
                  <a:srgbClr val="C00000"/>
                </a:solidFill>
              </a:rPr>
              <a:t>　　　　　　　　　　　　時間</a:t>
            </a:r>
            <a:r>
              <a:rPr lang="ja-JP" altLang="en-US" sz="1200" b="1" dirty="0"/>
              <a:t>　　　　　　　　　　　　　　</a:t>
            </a:r>
            <a:endParaRPr lang="ja-JP" altLang="en-US" sz="1200" dirty="0">
              <a:solidFill>
                <a:srgbClr val="C00000"/>
              </a:solidFill>
            </a:endParaRPr>
          </a:p>
        </p:txBody>
      </p:sp>
      <p:sp>
        <p:nvSpPr>
          <p:cNvPr id="227" name="正方形/長方形 226"/>
          <p:cNvSpPr/>
          <p:nvPr/>
        </p:nvSpPr>
        <p:spPr>
          <a:xfrm>
            <a:off x="10145713" y="912813"/>
            <a:ext cx="560387" cy="28733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pSp>
        <p:nvGrpSpPr>
          <p:cNvPr id="4146" name="グループ化 180"/>
          <p:cNvGrpSpPr>
            <a:grpSpLocks/>
          </p:cNvGrpSpPr>
          <p:nvPr/>
        </p:nvGrpSpPr>
        <p:grpSpPr bwMode="auto">
          <a:xfrm>
            <a:off x="9856788" y="1992313"/>
            <a:ext cx="2736850" cy="503237"/>
            <a:chOff x="9857184" y="1992288"/>
            <a:chExt cx="2736304" cy="503361"/>
          </a:xfrm>
        </p:grpSpPr>
        <p:sp>
          <p:nvSpPr>
            <p:cNvPr id="136" name="右大かっこ 135"/>
            <p:cNvSpPr/>
            <p:nvPr/>
          </p:nvSpPr>
          <p:spPr>
            <a:xfrm>
              <a:off x="12522064" y="1992288"/>
              <a:ext cx="71424" cy="495422"/>
            </a:xfrm>
            <a:prstGeom prst="righ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170" name="右大かっこ 169"/>
            <p:cNvSpPr/>
            <p:nvPr/>
          </p:nvSpPr>
          <p:spPr>
            <a:xfrm flipH="1">
              <a:off x="9857184" y="1992288"/>
              <a:ext cx="71423" cy="503361"/>
            </a:xfrm>
            <a:prstGeom prst="righ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</p:grpSp>
      <p:sp>
        <p:nvSpPr>
          <p:cNvPr id="4147" name="正方形/長方形 62"/>
          <p:cNvSpPr>
            <a:spLocks noChangeAspect="1" noChangeArrowheads="1"/>
          </p:cNvSpPr>
          <p:nvPr/>
        </p:nvSpPr>
        <p:spPr bwMode="auto">
          <a:xfrm>
            <a:off x="9856788" y="3071813"/>
            <a:ext cx="30972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</a:t>
            </a:r>
            <a:r>
              <a:rPr lang="en-US" altLang="ja-JP" sz="1000"/>
              <a:t>1</a:t>
            </a:r>
            <a:r>
              <a:rPr lang="ja-JP" altLang="en-US" sz="1000"/>
              <a:t>日約（　　　　）分</a:t>
            </a:r>
            <a:r>
              <a:rPr lang="en-US" altLang="ja-JP" sz="1000"/>
              <a:t>×</a:t>
            </a:r>
            <a:r>
              <a:rPr lang="ja-JP" altLang="en-US" sz="1000"/>
              <a:t>年間</a:t>
            </a:r>
            <a:r>
              <a:rPr lang="en-US" altLang="ja-JP" sz="1000"/>
              <a:t>250</a:t>
            </a:r>
            <a:r>
              <a:rPr lang="ja-JP" altLang="en-US" sz="1000"/>
              <a:t>日</a:t>
            </a:r>
            <a:r>
              <a:rPr lang="en-US" altLang="ja-JP" sz="1000"/>
              <a:t>×</a:t>
            </a:r>
            <a:r>
              <a:rPr lang="ja-JP" altLang="en-US" sz="1000"/>
              <a:t>保健師（　　　　）人</a:t>
            </a:r>
            <a:endParaRPr lang="en-US" altLang="ja-JP" sz="1000"/>
          </a:p>
        </p:txBody>
      </p:sp>
      <p:sp>
        <p:nvSpPr>
          <p:cNvPr id="176" name="AutoShape 132"/>
          <p:cNvSpPr>
            <a:spLocks noChangeAspect="1" noChangeArrowheads="1"/>
          </p:cNvSpPr>
          <p:nvPr/>
        </p:nvSpPr>
        <p:spPr bwMode="auto">
          <a:xfrm>
            <a:off x="9856788" y="3505200"/>
            <a:ext cx="2592387" cy="431800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日々の窓口対応　　　　　　　　　　　時間</a:t>
            </a:r>
            <a:endParaRPr lang="en-US" altLang="ja-JP" sz="1100" b="1" dirty="0"/>
          </a:p>
        </p:txBody>
      </p:sp>
      <p:sp>
        <p:nvSpPr>
          <p:cNvPr id="177" name="正方形/長方形 176"/>
          <p:cNvSpPr/>
          <p:nvPr/>
        </p:nvSpPr>
        <p:spPr>
          <a:xfrm>
            <a:off x="11296650" y="3648075"/>
            <a:ext cx="490538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150" name="正方形/長方形 62"/>
          <p:cNvSpPr>
            <a:spLocks noChangeAspect="1" noChangeArrowheads="1"/>
          </p:cNvSpPr>
          <p:nvPr/>
        </p:nvSpPr>
        <p:spPr bwMode="auto">
          <a:xfrm>
            <a:off x="10001250" y="4008438"/>
            <a:ext cx="30956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</a:t>
            </a:r>
            <a:r>
              <a:rPr lang="en-US" altLang="ja-JP" sz="1000"/>
              <a:t>1</a:t>
            </a:r>
            <a:r>
              <a:rPr lang="ja-JP" altLang="en-US" sz="1000"/>
              <a:t>日約（　　　　）分</a:t>
            </a:r>
            <a:r>
              <a:rPr lang="en-US" altLang="ja-JP" sz="1000"/>
              <a:t>×</a:t>
            </a:r>
            <a:r>
              <a:rPr lang="ja-JP" altLang="en-US" sz="1000"/>
              <a:t>年間</a:t>
            </a:r>
            <a:r>
              <a:rPr lang="en-US" altLang="ja-JP" sz="1000"/>
              <a:t>250</a:t>
            </a:r>
            <a:r>
              <a:rPr lang="ja-JP" altLang="en-US" sz="1000"/>
              <a:t>日</a:t>
            </a:r>
            <a:endParaRPr lang="en-US" altLang="ja-JP" sz="1000"/>
          </a:p>
        </p:txBody>
      </p:sp>
      <p:sp>
        <p:nvSpPr>
          <p:cNvPr id="180" name="AutoShape 132"/>
          <p:cNvSpPr>
            <a:spLocks noChangeAspect="1" noChangeArrowheads="1"/>
          </p:cNvSpPr>
          <p:nvPr/>
        </p:nvSpPr>
        <p:spPr bwMode="auto">
          <a:xfrm>
            <a:off x="9856788" y="4295775"/>
            <a:ext cx="2592387" cy="433388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業務管理　　　　　　　　　　　　　　　　時間</a:t>
            </a:r>
            <a:endParaRPr lang="en-US" altLang="ja-JP" sz="1100" b="1" dirty="0"/>
          </a:p>
        </p:txBody>
      </p:sp>
      <p:sp>
        <p:nvSpPr>
          <p:cNvPr id="255" name="正方形/長方形 254"/>
          <p:cNvSpPr/>
          <p:nvPr/>
        </p:nvSpPr>
        <p:spPr>
          <a:xfrm>
            <a:off x="11296650" y="4368800"/>
            <a:ext cx="490538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pSp>
        <p:nvGrpSpPr>
          <p:cNvPr id="4153" name="グループ化 182"/>
          <p:cNvGrpSpPr>
            <a:grpSpLocks/>
          </p:cNvGrpSpPr>
          <p:nvPr/>
        </p:nvGrpSpPr>
        <p:grpSpPr bwMode="auto">
          <a:xfrm>
            <a:off x="9856788" y="4872038"/>
            <a:ext cx="2736850" cy="1441450"/>
            <a:chOff x="9857184" y="1992288"/>
            <a:chExt cx="2736304" cy="503361"/>
          </a:xfrm>
        </p:grpSpPr>
        <p:sp>
          <p:nvSpPr>
            <p:cNvPr id="185" name="右大かっこ 184"/>
            <p:cNvSpPr/>
            <p:nvPr/>
          </p:nvSpPr>
          <p:spPr>
            <a:xfrm>
              <a:off x="12522064" y="1992288"/>
              <a:ext cx="71424" cy="495045"/>
            </a:xfrm>
            <a:prstGeom prst="righ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187" name="右大かっこ 186"/>
            <p:cNvSpPr/>
            <p:nvPr/>
          </p:nvSpPr>
          <p:spPr>
            <a:xfrm flipH="1">
              <a:off x="9857184" y="1992288"/>
              <a:ext cx="71423" cy="503361"/>
            </a:xfrm>
            <a:prstGeom prst="righ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</p:grpSp>
      <p:sp>
        <p:nvSpPr>
          <p:cNvPr id="188" name="正方形/長方形 187"/>
          <p:cNvSpPr/>
          <p:nvPr/>
        </p:nvSpPr>
        <p:spPr>
          <a:xfrm>
            <a:off x="11296650" y="6456363"/>
            <a:ext cx="490538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155" name="正方形/長方形 62"/>
          <p:cNvSpPr>
            <a:spLocks noChangeAspect="1" noChangeArrowheads="1"/>
          </p:cNvSpPr>
          <p:nvPr/>
        </p:nvSpPr>
        <p:spPr bwMode="auto">
          <a:xfrm>
            <a:off x="9856788" y="4800600"/>
            <a:ext cx="25923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・スタッフの雇いあげ</a:t>
            </a:r>
            <a:endParaRPr lang="en-US" altLang="ja-JP" sz="1000"/>
          </a:p>
          <a:p>
            <a:pPr eaLnBrk="1" hangingPunct="1"/>
            <a:r>
              <a:rPr lang="ja-JP" altLang="en-US" sz="1000"/>
              <a:t>・委託や支払いの確認</a:t>
            </a:r>
            <a:endParaRPr lang="en-US" altLang="ja-JP" sz="1000"/>
          </a:p>
          <a:p>
            <a:pPr eaLnBrk="1" hangingPunct="1"/>
            <a:r>
              <a:rPr lang="ja-JP" altLang="en-US" sz="1000"/>
              <a:t>・保健師間の業務の調整</a:t>
            </a:r>
            <a:endParaRPr lang="en-US" altLang="ja-JP" sz="1000"/>
          </a:p>
          <a:p>
            <a:pPr eaLnBrk="1" hangingPunct="1"/>
            <a:r>
              <a:rPr lang="ja-JP" altLang="en-US" sz="1000"/>
              <a:t>・様々な物品の管理</a:t>
            </a:r>
            <a:endParaRPr lang="en-US" altLang="ja-JP" sz="1000"/>
          </a:p>
        </p:txBody>
      </p:sp>
      <p:sp>
        <p:nvSpPr>
          <p:cNvPr id="194" name="Line 88"/>
          <p:cNvSpPr>
            <a:spLocks noChangeShapeType="1"/>
          </p:cNvSpPr>
          <p:nvPr/>
        </p:nvSpPr>
        <p:spPr bwMode="auto">
          <a:xfrm>
            <a:off x="9640888" y="7753350"/>
            <a:ext cx="376237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95" name="AutoShape 132"/>
          <p:cNvSpPr>
            <a:spLocks noChangeAspect="1" noChangeArrowheads="1"/>
          </p:cNvSpPr>
          <p:nvPr/>
        </p:nvSpPr>
        <p:spPr bwMode="auto">
          <a:xfrm>
            <a:off x="9856788" y="7608888"/>
            <a:ext cx="2592387" cy="360362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上記以外の業務　　 　　　　　　　　時間</a:t>
            </a:r>
            <a:endParaRPr lang="en-US" altLang="ja-JP" sz="1100" b="1" dirty="0"/>
          </a:p>
        </p:txBody>
      </p:sp>
      <p:sp>
        <p:nvSpPr>
          <p:cNvPr id="198" name="正方形/長方形 197"/>
          <p:cNvSpPr/>
          <p:nvPr/>
        </p:nvSpPr>
        <p:spPr>
          <a:xfrm>
            <a:off x="11296650" y="7680325"/>
            <a:ext cx="490538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pSp>
        <p:nvGrpSpPr>
          <p:cNvPr id="4159" name="グループ化 202"/>
          <p:cNvGrpSpPr>
            <a:grpSpLocks/>
          </p:cNvGrpSpPr>
          <p:nvPr/>
        </p:nvGrpSpPr>
        <p:grpSpPr bwMode="auto">
          <a:xfrm>
            <a:off x="9856788" y="8040688"/>
            <a:ext cx="2736850" cy="855662"/>
            <a:chOff x="9857184" y="1992288"/>
            <a:chExt cx="2736304" cy="503361"/>
          </a:xfrm>
        </p:grpSpPr>
        <p:sp>
          <p:nvSpPr>
            <p:cNvPr id="206" name="右大かっこ 205"/>
            <p:cNvSpPr/>
            <p:nvPr/>
          </p:nvSpPr>
          <p:spPr>
            <a:xfrm>
              <a:off x="12522064" y="1992288"/>
              <a:ext cx="71424" cy="494956"/>
            </a:xfrm>
            <a:prstGeom prst="righ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07" name="右大かっこ 206"/>
            <p:cNvSpPr/>
            <p:nvPr/>
          </p:nvSpPr>
          <p:spPr>
            <a:xfrm flipH="1">
              <a:off x="9857184" y="1992288"/>
              <a:ext cx="71423" cy="503361"/>
            </a:xfrm>
            <a:prstGeom prst="righ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</p:grpSp>
      <p:sp>
        <p:nvSpPr>
          <p:cNvPr id="208" name="Line 88"/>
          <p:cNvSpPr>
            <a:spLocks noChangeShapeType="1"/>
          </p:cNvSpPr>
          <p:nvPr/>
        </p:nvSpPr>
        <p:spPr bwMode="auto">
          <a:xfrm>
            <a:off x="2655888" y="1704975"/>
            <a:ext cx="504825" cy="574675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rgbClr val="DADADA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211" name="AutoShape 132"/>
          <p:cNvSpPr>
            <a:spLocks noChangeAspect="1" noChangeArrowheads="1"/>
          </p:cNvSpPr>
          <p:nvPr/>
        </p:nvSpPr>
        <p:spPr bwMode="auto">
          <a:xfrm>
            <a:off x="3521075" y="3792538"/>
            <a:ext cx="2305050" cy="431800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　　　　　　　　　　　　　　　　　　　時間</a:t>
            </a:r>
            <a:endParaRPr lang="en-US" altLang="ja-JP" sz="1100" b="1" dirty="0"/>
          </a:p>
        </p:txBody>
      </p:sp>
      <p:sp>
        <p:nvSpPr>
          <p:cNvPr id="213" name="正方形/長方形 212"/>
          <p:cNvSpPr/>
          <p:nvPr/>
        </p:nvSpPr>
        <p:spPr bwMode="auto">
          <a:xfrm>
            <a:off x="4816475" y="3863975"/>
            <a:ext cx="503238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5" name="AutoShape 132"/>
          <p:cNvSpPr>
            <a:spLocks noChangeAspect="1" noChangeArrowheads="1"/>
          </p:cNvSpPr>
          <p:nvPr/>
        </p:nvSpPr>
        <p:spPr bwMode="auto">
          <a:xfrm>
            <a:off x="639763" y="3863975"/>
            <a:ext cx="2305050" cy="431800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　　　　　　　　　　　　　　　　　時間</a:t>
            </a:r>
            <a:endParaRPr lang="en-US" altLang="ja-JP" sz="1100" b="1" dirty="0"/>
          </a:p>
        </p:txBody>
      </p:sp>
      <p:sp>
        <p:nvSpPr>
          <p:cNvPr id="135" name="正方形/長方形 134"/>
          <p:cNvSpPr/>
          <p:nvPr/>
        </p:nvSpPr>
        <p:spPr>
          <a:xfrm>
            <a:off x="1720850" y="3937000"/>
            <a:ext cx="503238" cy="2873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7" name="AutoShape 132"/>
          <p:cNvSpPr>
            <a:spLocks noChangeAspect="1" noChangeArrowheads="1"/>
          </p:cNvSpPr>
          <p:nvPr/>
        </p:nvSpPr>
        <p:spPr bwMode="auto">
          <a:xfrm>
            <a:off x="3592513" y="4945063"/>
            <a:ext cx="2305050" cy="431800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ja-JP" altLang="en-US" sz="1100" b="1" dirty="0"/>
              <a:t>　　　　　　　　　　　　　　　　　　　時間</a:t>
            </a:r>
            <a:endParaRPr lang="en-US" altLang="ja-JP" sz="1100" b="1" dirty="0"/>
          </a:p>
        </p:txBody>
      </p:sp>
      <p:sp>
        <p:nvSpPr>
          <p:cNvPr id="4166" name="正方形/長方形 62"/>
          <p:cNvSpPr>
            <a:spLocks noChangeAspect="1" noChangeArrowheads="1"/>
          </p:cNvSpPr>
          <p:nvPr/>
        </p:nvSpPr>
        <p:spPr bwMode="auto">
          <a:xfrm>
            <a:off x="9856788" y="8113713"/>
            <a:ext cx="2663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000"/>
              <a:t>・保健所や県への実績報告</a:t>
            </a:r>
            <a:endParaRPr lang="en-US" altLang="ja-JP" sz="1000"/>
          </a:p>
          <a:p>
            <a:pPr eaLnBrk="1" hangingPunct="1"/>
            <a:r>
              <a:rPr lang="ja-JP" altLang="en-US" sz="1000"/>
              <a:t>・各種調査などへの協力</a:t>
            </a:r>
            <a:endParaRPr lang="en-US" altLang="ja-JP" sz="1000"/>
          </a:p>
        </p:txBody>
      </p:sp>
      <p:grpSp>
        <p:nvGrpSpPr>
          <p:cNvPr id="4167" name="グループ化 220"/>
          <p:cNvGrpSpPr>
            <a:grpSpLocks/>
          </p:cNvGrpSpPr>
          <p:nvPr/>
        </p:nvGrpSpPr>
        <p:grpSpPr bwMode="auto">
          <a:xfrm>
            <a:off x="639763" y="4440238"/>
            <a:ext cx="2376487" cy="503237"/>
            <a:chOff x="9857184" y="1992288"/>
            <a:chExt cx="2736304" cy="503361"/>
          </a:xfrm>
        </p:grpSpPr>
        <p:sp>
          <p:nvSpPr>
            <p:cNvPr id="222" name="右大かっこ 221"/>
            <p:cNvSpPr/>
            <p:nvPr/>
          </p:nvSpPr>
          <p:spPr>
            <a:xfrm>
              <a:off x="12522202" y="1992288"/>
              <a:ext cx="71286" cy="495422"/>
            </a:xfrm>
            <a:prstGeom prst="righ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23" name="右大かっこ 222"/>
            <p:cNvSpPr/>
            <p:nvPr/>
          </p:nvSpPr>
          <p:spPr>
            <a:xfrm flipH="1">
              <a:off x="9857184" y="1992288"/>
              <a:ext cx="71286" cy="503361"/>
            </a:xfrm>
            <a:prstGeom prst="righ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</p:grpSp>
      <p:grpSp>
        <p:nvGrpSpPr>
          <p:cNvPr id="4168" name="グループ化 223"/>
          <p:cNvGrpSpPr>
            <a:grpSpLocks/>
          </p:cNvGrpSpPr>
          <p:nvPr/>
        </p:nvGrpSpPr>
        <p:grpSpPr bwMode="auto">
          <a:xfrm>
            <a:off x="639763" y="5592763"/>
            <a:ext cx="2447925" cy="503237"/>
            <a:chOff x="9857184" y="1992288"/>
            <a:chExt cx="2736304" cy="503361"/>
          </a:xfrm>
        </p:grpSpPr>
        <p:sp>
          <p:nvSpPr>
            <p:cNvPr id="229" name="右大かっこ 228"/>
            <p:cNvSpPr/>
            <p:nvPr/>
          </p:nvSpPr>
          <p:spPr>
            <a:xfrm>
              <a:off x="12520732" y="1992288"/>
              <a:ext cx="72756" cy="495422"/>
            </a:xfrm>
            <a:prstGeom prst="righ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30" name="右大かっこ 229"/>
            <p:cNvSpPr/>
            <p:nvPr/>
          </p:nvSpPr>
          <p:spPr>
            <a:xfrm flipH="1">
              <a:off x="9857184" y="1992288"/>
              <a:ext cx="72755" cy="503361"/>
            </a:xfrm>
            <a:prstGeom prst="righ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</p:grpSp>
      <p:grpSp>
        <p:nvGrpSpPr>
          <p:cNvPr id="4169" name="グループ化 230"/>
          <p:cNvGrpSpPr>
            <a:grpSpLocks/>
          </p:cNvGrpSpPr>
          <p:nvPr/>
        </p:nvGrpSpPr>
        <p:grpSpPr bwMode="auto">
          <a:xfrm>
            <a:off x="3376613" y="3071813"/>
            <a:ext cx="2447925" cy="503237"/>
            <a:chOff x="9857184" y="1992288"/>
            <a:chExt cx="2736304" cy="503361"/>
          </a:xfrm>
        </p:grpSpPr>
        <p:sp>
          <p:nvSpPr>
            <p:cNvPr id="232" name="右大かっこ 231"/>
            <p:cNvSpPr/>
            <p:nvPr/>
          </p:nvSpPr>
          <p:spPr>
            <a:xfrm>
              <a:off x="12520732" y="1992288"/>
              <a:ext cx="72756" cy="495422"/>
            </a:xfrm>
            <a:prstGeom prst="righ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33" name="右大かっこ 232"/>
            <p:cNvSpPr/>
            <p:nvPr/>
          </p:nvSpPr>
          <p:spPr>
            <a:xfrm flipH="1">
              <a:off x="9857184" y="1992288"/>
              <a:ext cx="72755" cy="503361"/>
            </a:xfrm>
            <a:prstGeom prst="righ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</p:grpSp>
      <p:grpSp>
        <p:nvGrpSpPr>
          <p:cNvPr id="4170" name="グループ化 234"/>
          <p:cNvGrpSpPr>
            <a:grpSpLocks/>
          </p:cNvGrpSpPr>
          <p:nvPr/>
        </p:nvGrpSpPr>
        <p:grpSpPr bwMode="auto">
          <a:xfrm>
            <a:off x="3521075" y="4368800"/>
            <a:ext cx="2447925" cy="503238"/>
            <a:chOff x="9857184" y="1992288"/>
            <a:chExt cx="2736304" cy="503361"/>
          </a:xfrm>
        </p:grpSpPr>
        <p:sp>
          <p:nvSpPr>
            <p:cNvPr id="236" name="右大かっこ 235"/>
            <p:cNvSpPr/>
            <p:nvPr/>
          </p:nvSpPr>
          <p:spPr>
            <a:xfrm>
              <a:off x="12520733" y="1992288"/>
              <a:ext cx="72755" cy="495421"/>
            </a:xfrm>
            <a:prstGeom prst="righ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38" name="右大かっこ 237"/>
            <p:cNvSpPr/>
            <p:nvPr/>
          </p:nvSpPr>
          <p:spPr>
            <a:xfrm flipH="1">
              <a:off x="9857184" y="1992288"/>
              <a:ext cx="72756" cy="503361"/>
            </a:xfrm>
            <a:prstGeom prst="righ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</p:grpSp>
      <p:grpSp>
        <p:nvGrpSpPr>
          <p:cNvPr id="4171" name="グループ化 239"/>
          <p:cNvGrpSpPr>
            <a:grpSpLocks/>
          </p:cNvGrpSpPr>
          <p:nvPr/>
        </p:nvGrpSpPr>
        <p:grpSpPr bwMode="auto">
          <a:xfrm>
            <a:off x="3521075" y="5521325"/>
            <a:ext cx="2447925" cy="503238"/>
            <a:chOff x="9857184" y="1992288"/>
            <a:chExt cx="2736304" cy="503361"/>
          </a:xfrm>
        </p:grpSpPr>
        <p:sp>
          <p:nvSpPr>
            <p:cNvPr id="244" name="右大かっこ 243"/>
            <p:cNvSpPr/>
            <p:nvPr/>
          </p:nvSpPr>
          <p:spPr>
            <a:xfrm>
              <a:off x="12520733" y="1992288"/>
              <a:ext cx="72755" cy="495421"/>
            </a:xfrm>
            <a:prstGeom prst="righ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45" name="右大かっこ 244"/>
            <p:cNvSpPr/>
            <p:nvPr/>
          </p:nvSpPr>
          <p:spPr>
            <a:xfrm flipH="1">
              <a:off x="9857184" y="1992288"/>
              <a:ext cx="72756" cy="503361"/>
            </a:xfrm>
            <a:prstGeom prst="rightBracket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</p:grpSp>
      <p:sp>
        <p:nvSpPr>
          <p:cNvPr id="246" name="正方形/長方形 245"/>
          <p:cNvSpPr/>
          <p:nvPr/>
        </p:nvSpPr>
        <p:spPr bwMode="auto">
          <a:xfrm>
            <a:off x="4816475" y="5016500"/>
            <a:ext cx="503238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4173" name="図 172" descr="k575749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63" y="8472488"/>
            <a:ext cx="1169987" cy="88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4" name="角丸四角形吹き出し 253"/>
          <p:cNvSpPr/>
          <p:nvPr/>
        </p:nvSpPr>
        <p:spPr>
          <a:xfrm>
            <a:off x="2008188" y="8113713"/>
            <a:ext cx="3529012" cy="1150937"/>
          </a:xfrm>
          <a:prstGeom prst="wedgeRoundRectCallout">
            <a:avLst>
              <a:gd name="adj1" fmla="val -63470"/>
              <a:gd name="adj2" fmla="val 31721"/>
              <a:gd name="adj3" fmla="val 16667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4175" name="正方形/長方形 62"/>
          <p:cNvSpPr>
            <a:spLocks noChangeAspect="1" noChangeArrowheads="1"/>
          </p:cNvSpPr>
          <p:nvPr/>
        </p:nvSpPr>
        <p:spPr bwMode="auto">
          <a:xfrm>
            <a:off x="2152650" y="8256588"/>
            <a:ext cx="33845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200"/>
              <a:t>ここに記している業務はあくまでも「例」です。</a:t>
            </a:r>
            <a:endParaRPr lang="en-US" altLang="ja-JP" sz="1200"/>
          </a:p>
          <a:p>
            <a:pPr eaLnBrk="1" hangingPunct="1"/>
            <a:r>
              <a:rPr lang="ja-JP" altLang="en-US" sz="1200"/>
              <a:t>これらの他に、福祉や教育の方面の業務でも、</a:t>
            </a:r>
            <a:endParaRPr lang="en-US" altLang="ja-JP" sz="1200"/>
          </a:p>
          <a:p>
            <a:pPr eaLnBrk="1" hangingPunct="1"/>
            <a:r>
              <a:rPr lang="ja-JP" altLang="en-US" sz="1200"/>
              <a:t>保健師としてかかわっているものは</a:t>
            </a:r>
            <a:endParaRPr lang="en-US" altLang="ja-JP" sz="1200"/>
          </a:p>
          <a:p>
            <a:pPr eaLnBrk="1" hangingPunct="1"/>
            <a:r>
              <a:rPr lang="ja-JP" altLang="en-US" sz="1200"/>
              <a:t>ありませんか？</a:t>
            </a:r>
            <a:endParaRPr lang="en-US" altLang="ja-JP"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400" dirty="0" smtClean="0"/>
        </a:defPPr>
      </a:lstStyle>
    </a:tx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685</Words>
  <Application>Microsoft Office PowerPoint</Application>
  <PresentationFormat>A3 297x420 mm</PresentationFormat>
  <Paragraphs>324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HGP創英角ｺﾞｼｯｸUB</vt:lpstr>
      <vt:lpstr>HGｺﾞｼｯｸE</vt:lpstr>
      <vt:lpstr>HG創英角ｺﾞｼｯｸUB</vt:lpstr>
      <vt:lpstr>ＭＳ Ｐゴシック</vt:lpstr>
      <vt:lpstr>Times New Roman</vt:lpstr>
      <vt:lpstr>標準デザイン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2017-08-31T01:28:48Z</dcterms:created>
  <dcterms:modified xsi:type="dcterms:W3CDTF">2017-08-31T01:28:59Z</dcterms:modified>
</cp:coreProperties>
</file>