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05613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56" autoAdjust="0"/>
  </p:normalViewPr>
  <p:slideViewPr>
    <p:cSldViewPr>
      <p:cViewPr varScale="1">
        <p:scale>
          <a:sx n="97" d="100"/>
          <a:sy n="97" d="100"/>
        </p:scale>
        <p:origin x="22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A4FFC13-8147-45E4-BDA9-CCBBC9B86F3F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27" tIns="45714" rIns="91427" bIns="45714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4241E0-C86E-4310-BF19-C3FF9D0713A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60611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74F66-0EB6-47F3-89A8-54AD19D8EA87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FBFFE1-3354-4714-9C1C-1A74EF9670C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37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DA521-1FBA-40E1-A2B3-12641B4093B3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BA82E-6327-4D7D-B051-7F016B1B318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8111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07C9E-8B35-4A00-8E0B-08508E80AE93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AA974-8286-4B36-A971-0361ABA4A37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3922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649BB-CDD9-4CAD-800A-77DFC3591D3D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33B681-40DA-4B8D-9A6B-A41E0685555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73695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6E001-FE75-45F2-B9E3-B7E82E0671E6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4BB2A8-91EA-4E2C-BE03-73C86EBCF21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764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554F4-4423-4487-A8BC-B58648E965C1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0F0D5-19B3-4314-833B-88EBE13D732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4811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2C555-0C2D-49F6-801F-A822C8F0AB39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9F2AA-AA29-4B58-A2BE-086634417CC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794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9BAF-985E-43F0-A05D-22ABB245DACA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32EB61-3CB1-40DD-8A16-CD5DCBE2A86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6142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CDB68-B880-4BEB-AA0D-13BE9A76FB8B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557AE2-CC84-45D5-AD6E-715C3F11FB2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2829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349AB-6367-4EC9-B2F6-48DD578FC3DA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C1FD12-6F35-42EB-9E90-7ADE891BC9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5747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59B86-5C4D-4F60-BB64-6AA799C41BB0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9C6CBF-E756-4CB5-93E1-8921163FD21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834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BAED0E9-0F4A-43D2-85C5-E50ED11257F3}" type="datetimeFigureOut">
              <a:rPr lang="ja-JP" altLang="en-US"/>
              <a:pPr>
                <a:defRPr/>
              </a:pPr>
              <a:t>2017/8/31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8A7FB0C-0E4D-40E1-A2D6-A8AF88298343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79388" y="115888"/>
            <a:ext cx="5761037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日頃の活動「ビビットシート」</a:t>
            </a:r>
            <a:endParaRPr lang="en-US" altLang="ja-JP" b="1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eaLnBrk="1" hangingPunct="1"/>
            <a:r>
              <a:rPr lang="ja-JP" altLang="en-US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16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　　　　　　　　　　　　　　　</a:t>
            </a:r>
            <a:endParaRPr lang="ja-JP" altLang="ja-JP"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179388" y="692150"/>
            <a:ext cx="8280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/>
            <a:r>
              <a:rPr lang="ja-JP" altLang="en-US" sz="14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「地域のニーズ把握」や「事業や活動の意味」を見出していくベースは、日々の活動にあり！</a:t>
            </a:r>
            <a:endParaRPr lang="en-US" altLang="ja-JP" sz="1400" b="1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07950" y="3068638"/>
            <a:ext cx="8856663" cy="1944687"/>
          </a:xfrm>
          <a:prstGeom prst="rect">
            <a:avLst/>
          </a:prstGeom>
          <a:noFill/>
          <a:ln w="63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pic>
        <p:nvPicPr>
          <p:cNvPr id="2053" name="t58443459" descr="http://sr.photos2.fotosearch.com/bthumb/CSP/CSP644/k644423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4149725"/>
            <a:ext cx="863600" cy="827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t62048845" descr="http://sr.photos3.fotosearch.com/bthumb/CSP/CSP990/k1057424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3213100"/>
            <a:ext cx="611187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正方形/長方形 25"/>
          <p:cNvSpPr/>
          <p:nvPr/>
        </p:nvSpPr>
        <p:spPr>
          <a:xfrm>
            <a:off x="107950" y="1052513"/>
            <a:ext cx="8856663" cy="1944687"/>
          </a:xfrm>
          <a:prstGeom prst="rect">
            <a:avLst/>
          </a:prstGeom>
          <a:noFill/>
          <a:ln w="63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56" name="Text Box 2"/>
          <p:cNvSpPr txBox="1">
            <a:spLocks noChangeArrowheads="1"/>
          </p:cNvSpPr>
          <p:nvPr/>
        </p:nvSpPr>
        <p:spPr bwMode="auto">
          <a:xfrm>
            <a:off x="6588125" y="188913"/>
            <a:ext cx="2376488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      平成　　年　　月　　日　</a:t>
            </a:r>
            <a:endParaRPr lang="ja-JP" altLang="ja-JP" sz="1200"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eaLnBrk="1" hangingPunct="1"/>
            <a:r>
              <a:rPr lang="ja-JP" altLang="en-US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　</a:t>
            </a:r>
            <a:endParaRPr lang="ja-JP" altLang="ja-JP" sz="1200"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057" name="Text Box 3"/>
          <p:cNvSpPr txBox="1">
            <a:spLocks noChangeArrowheads="1"/>
          </p:cNvSpPr>
          <p:nvPr/>
        </p:nvSpPr>
        <p:spPr bwMode="auto">
          <a:xfrm>
            <a:off x="179388" y="1125538"/>
            <a:ext cx="8280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/>
            <a:r>
              <a:rPr lang="en-US" altLang="ja-JP" sz="14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1.</a:t>
            </a:r>
            <a:r>
              <a:rPr lang="ja-JP" altLang="en-US" sz="14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日々の活動でのちょっとした「気づき」や「違和感」を言葉にして表現すると・・・</a:t>
            </a:r>
            <a:endParaRPr lang="en-US" altLang="ja-JP" sz="1400" b="1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2058" name="Text Box 3"/>
          <p:cNvSpPr txBox="1">
            <a:spLocks noChangeArrowheads="1"/>
          </p:cNvSpPr>
          <p:nvPr/>
        </p:nvSpPr>
        <p:spPr bwMode="auto">
          <a:xfrm>
            <a:off x="179388" y="3141663"/>
            <a:ext cx="8280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/>
            <a:r>
              <a:rPr lang="en-US" altLang="ja-JP" sz="14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2.</a:t>
            </a:r>
            <a:r>
              <a:rPr lang="ja-JP" altLang="en-US" sz="14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その気づきや違和感を「地域の現象」としてみるには、何をみたらいいんだろう！？</a:t>
            </a:r>
            <a:endParaRPr lang="en-US" altLang="ja-JP" sz="1400" b="1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algn="just" eaLnBrk="1" hangingPunct="1"/>
            <a:r>
              <a:rPr lang="ja-JP" altLang="en-US" sz="14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（何かデータはある？　それはどこをみる？　誰に聞く？）→具体的には、どうなってるの！？</a:t>
            </a:r>
            <a:endParaRPr lang="en-US" altLang="ja-JP" sz="1400" b="1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algn="just" eaLnBrk="1" hangingPunct="1"/>
            <a:r>
              <a:rPr lang="ja-JP" altLang="en-US" sz="14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</a:t>
            </a:r>
            <a:endParaRPr lang="en-US" altLang="ja-JP" sz="1400" b="1" u="sng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2059" name="t58120648" descr="http://sr.photos2.fotosearch.com/bthumb/CSP/CSP625/k625828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1125538"/>
            <a:ext cx="6254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t55455023" descr="http://sr.photos2.fotosearch.com/bthumb/CSP/CSP343/k3439654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133600"/>
            <a:ext cx="8636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テキスト ボックス 14"/>
          <p:cNvSpPr txBox="1">
            <a:spLocks noChangeArrowheads="1"/>
          </p:cNvSpPr>
          <p:nvPr/>
        </p:nvSpPr>
        <p:spPr bwMode="auto">
          <a:xfrm>
            <a:off x="7235825" y="6669088"/>
            <a:ext cx="19081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900"/>
              <a:t>日本看護協会健康政策部保健師課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107950" y="5084763"/>
            <a:ext cx="8856663" cy="1584325"/>
          </a:xfrm>
          <a:prstGeom prst="rect">
            <a:avLst/>
          </a:prstGeom>
          <a:noFill/>
          <a:ln w="6350"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63" name="Text Box 3"/>
          <p:cNvSpPr txBox="1">
            <a:spLocks noChangeArrowheads="1"/>
          </p:cNvSpPr>
          <p:nvPr/>
        </p:nvSpPr>
        <p:spPr bwMode="auto">
          <a:xfrm>
            <a:off x="179388" y="5157788"/>
            <a:ext cx="85693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/>
            <a:r>
              <a:rPr lang="en-US" altLang="ja-JP" sz="14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3.</a:t>
            </a:r>
            <a:r>
              <a:rPr lang="ja-JP" altLang="en-US" sz="14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「気づき」や「違和感」の正体は、なにだったのかな？　何が、どこが、課題だったんだろう？</a:t>
            </a:r>
            <a:endParaRPr lang="en-US" altLang="ja-JP" sz="1400" b="1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pic>
        <p:nvPicPr>
          <p:cNvPr id="2064" name="t62214886" descr="http://sr.photos1.fotosearch.com/bthumb/CSP/CSP990/k1075839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7988" y="5589588"/>
            <a:ext cx="865187" cy="102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79388" y="115888"/>
            <a:ext cx="7129462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日頃の活動「これからＤ</a:t>
            </a:r>
            <a:r>
              <a:rPr lang="en-US" altLang="ja-JP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o</a:t>
            </a:r>
            <a:r>
              <a:rPr lang="ja-JP" altLang="en-US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シート」 　</a:t>
            </a:r>
            <a:r>
              <a:rPr lang="ja-JP" altLang="en-US" sz="16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　　　　　　　　　　　　　　　</a:t>
            </a:r>
            <a:endParaRPr lang="ja-JP" altLang="ja-JP"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179388" y="620713"/>
            <a:ext cx="8280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/>
            <a:r>
              <a:rPr lang="ja-JP" altLang="en-US" sz="14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課題となったことの対象となる住民や活動：</a:t>
            </a:r>
            <a:endParaRPr lang="en-US" altLang="ja-JP" sz="1400" b="1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076" name="Text Box 2"/>
          <p:cNvSpPr txBox="1">
            <a:spLocks noChangeArrowheads="1"/>
          </p:cNvSpPr>
          <p:nvPr/>
        </p:nvSpPr>
        <p:spPr bwMode="auto">
          <a:xfrm>
            <a:off x="4535488" y="188913"/>
            <a:ext cx="4608512" cy="28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　　　　　　　　　　　　　　　平成　　年　　月　　日　　</a:t>
            </a:r>
            <a:endParaRPr lang="ja-JP" altLang="ja-JP" sz="1200"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3077" name="Text Box 3"/>
          <p:cNvSpPr txBox="1">
            <a:spLocks noChangeArrowheads="1"/>
          </p:cNvSpPr>
          <p:nvPr/>
        </p:nvSpPr>
        <p:spPr bwMode="auto">
          <a:xfrm>
            <a:off x="323850" y="1125538"/>
            <a:ext cx="4392613" cy="100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/>
            <a:r>
              <a:rPr lang="ja-JP" altLang="en-US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ステップ</a:t>
            </a:r>
            <a:r>
              <a:rPr lang="en-US" altLang="ja-JP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1</a:t>
            </a:r>
            <a:r>
              <a:rPr lang="ja-JP" altLang="en-US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</a:t>
            </a:r>
            <a:endParaRPr lang="en-US" altLang="ja-JP" sz="1200" b="1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algn="just" eaLnBrk="1" hangingPunct="1"/>
            <a:r>
              <a:rPr lang="ja-JP" altLang="en-US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ターゲットは誰？</a:t>
            </a:r>
            <a:endParaRPr lang="en-US" altLang="ja-JP" sz="120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algn="just" eaLnBrk="1" hangingPunct="1"/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その人たちは、どこにどれくらいいるの？</a:t>
            </a:r>
            <a:endParaRPr lang="en-US" altLang="ja-JP" sz="120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algn="just" eaLnBrk="1" hangingPunct="1"/>
            <a:r>
              <a:rPr lang="en-US" altLang="ja-JP" sz="120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   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それは、他と比べて多いのかな？少ないのかな？</a:t>
            </a:r>
            <a:endParaRPr lang="en-US" altLang="ja-JP" sz="120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cxnSp>
        <p:nvCxnSpPr>
          <p:cNvPr id="15" name="直線コネクタ 14"/>
          <p:cNvCxnSpPr/>
          <p:nvPr/>
        </p:nvCxnSpPr>
        <p:spPr>
          <a:xfrm>
            <a:off x="250825" y="908050"/>
            <a:ext cx="7416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角丸四角形 15"/>
          <p:cNvSpPr/>
          <p:nvPr/>
        </p:nvSpPr>
        <p:spPr>
          <a:xfrm>
            <a:off x="107950" y="1052513"/>
            <a:ext cx="4319588" cy="2663825"/>
          </a:xfrm>
          <a:prstGeom prst="roundRect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pic>
        <p:nvPicPr>
          <p:cNvPr id="3080" name="t55867292" descr="http://sr.photos3.fotosearch.com/bthumb/CSP/CSP367/k367878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997200"/>
            <a:ext cx="504825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角丸四角形 17"/>
          <p:cNvSpPr/>
          <p:nvPr/>
        </p:nvSpPr>
        <p:spPr>
          <a:xfrm>
            <a:off x="107950" y="3789363"/>
            <a:ext cx="4319588" cy="2879725"/>
          </a:xfrm>
          <a:prstGeom prst="roundRect">
            <a:avLst/>
          </a:prstGeom>
          <a:noFill/>
          <a:ln w="254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4500563" y="1052513"/>
            <a:ext cx="4392612" cy="2663825"/>
          </a:xfrm>
          <a:prstGeom prst="roundRect">
            <a:avLst/>
          </a:prstGeom>
          <a:noFill/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4572000" y="3789363"/>
            <a:ext cx="4392613" cy="2879725"/>
          </a:xfrm>
          <a:prstGeom prst="roundRect">
            <a:avLst/>
          </a:prstGeom>
          <a:noFill/>
          <a:ln w="254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084" name="Text Box 3"/>
          <p:cNvSpPr txBox="1">
            <a:spLocks noChangeArrowheads="1"/>
          </p:cNvSpPr>
          <p:nvPr/>
        </p:nvSpPr>
        <p:spPr bwMode="auto">
          <a:xfrm>
            <a:off x="250825" y="3933825"/>
            <a:ext cx="4392613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/>
            <a:r>
              <a:rPr lang="ja-JP" altLang="en-US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ステップ</a:t>
            </a:r>
            <a:r>
              <a:rPr lang="en-US" altLang="ja-JP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2</a:t>
            </a:r>
            <a:r>
              <a:rPr lang="ja-JP" altLang="en-US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</a:t>
            </a:r>
            <a:endParaRPr lang="en-US" altLang="ja-JP" sz="1200" b="1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algn="just" eaLnBrk="1" hangingPunct="1"/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現在、どんな事業や活動が、どの程度利用されて</a:t>
            </a:r>
            <a:endParaRPr lang="en-US" altLang="ja-JP" sz="120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algn="just" eaLnBrk="1" hangingPunct="1"/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いるの？みんな（本人・家族・住民は）そのことを</a:t>
            </a:r>
            <a:endParaRPr lang="en-US" altLang="ja-JP" sz="120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algn="just" eaLnBrk="1" hangingPunct="1"/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どう思っているの？</a:t>
            </a:r>
            <a:endParaRPr lang="en-US" altLang="ja-JP" sz="120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grpSp>
        <p:nvGrpSpPr>
          <p:cNvPr id="3085" name="グループ化 24"/>
          <p:cNvGrpSpPr>
            <a:grpSpLocks/>
          </p:cNvGrpSpPr>
          <p:nvPr/>
        </p:nvGrpSpPr>
        <p:grpSpPr bwMode="auto">
          <a:xfrm>
            <a:off x="3779838" y="3573463"/>
            <a:ext cx="557212" cy="492125"/>
            <a:chOff x="3576019" y="3519054"/>
            <a:chExt cx="556566" cy="493016"/>
          </a:xfrm>
        </p:grpSpPr>
        <p:sp>
          <p:nvSpPr>
            <p:cNvPr id="23" name="Freeform 6"/>
            <p:cNvSpPr>
              <a:spLocks/>
            </p:cNvSpPr>
            <p:nvPr/>
          </p:nvSpPr>
          <p:spPr bwMode="gray">
            <a:xfrm rot="14289961" flipV="1">
              <a:off x="3615746" y="3495231"/>
              <a:ext cx="477112" cy="556566"/>
            </a:xfrm>
            <a:custGeom>
              <a:avLst/>
              <a:gdLst/>
              <a:ahLst/>
              <a:cxnLst>
                <a:cxn ang="0">
                  <a:pos x="580" y="0"/>
                </a:cxn>
                <a:cxn ang="0">
                  <a:pos x="578" y="90"/>
                </a:cxn>
                <a:cxn ang="0">
                  <a:pos x="568" y="174"/>
                </a:cxn>
                <a:cxn ang="0">
                  <a:pos x="552" y="252"/>
                </a:cxn>
                <a:cxn ang="0">
                  <a:pos x="526" y="324"/>
                </a:cxn>
                <a:cxn ang="0">
                  <a:pos x="494" y="390"/>
                </a:cxn>
                <a:cxn ang="0">
                  <a:pos x="452" y="450"/>
                </a:cxn>
                <a:cxn ang="0">
                  <a:pos x="402" y="508"/>
                </a:cxn>
                <a:cxn ang="0">
                  <a:pos x="342" y="560"/>
                </a:cxn>
                <a:cxn ang="0">
                  <a:pos x="270" y="610"/>
                </a:cxn>
                <a:cxn ang="0">
                  <a:pos x="188" y="656"/>
                </a:cxn>
                <a:cxn ang="0">
                  <a:pos x="188" y="798"/>
                </a:cxn>
                <a:cxn ang="0">
                  <a:pos x="0" y="514"/>
                </a:cxn>
                <a:cxn ang="0">
                  <a:pos x="188" y="230"/>
                </a:cxn>
                <a:cxn ang="0">
                  <a:pos x="188" y="372"/>
                </a:cxn>
                <a:cxn ang="0">
                  <a:pos x="224" y="368"/>
                </a:cxn>
                <a:cxn ang="0">
                  <a:pos x="264" y="356"/>
                </a:cxn>
                <a:cxn ang="0">
                  <a:pos x="306" y="336"/>
                </a:cxn>
                <a:cxn ang="0">
                  <a:pos x="348" y="310"/>
                </a:cxn>
                <a:cxn ang="0">
                  <a:pos x="392" y="280"/>
                </a:cxn>
                <a:cxn ang="0">
                  <a:pos x="432" y="246"/>
                </a:cxn>
                <a:cxn ang="0">
                  <a:pos x="472" y="208"/>
                </a:cxn>
                <a:cxn ang="0">
                  <a:pos x="506" y="166"/>
                </a:cxn>
                <a:cxn ang="0">
                  <a:pos x="536" y="124"/>
                </a:cxn>
                <a:cxn ang="0">
                  <a:pos x="558" y="82"/>
                </a:cxn>
                <a:cxn ang="0">
                  <a:pos x="574" y="40"/>
                </a:cxn>
                <a:cxn ang="0">
                  <a:pos x="578" y="0"/>
                </a:cxn>
                <a:cxn ang="0">
                  <a:pos x="580" y="0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24" name="Freeform 6"/>
            <p:cNvSpPr>
              <a:spLocks/>
            </p:cNvSpPr>
            <p:nvPr/>
          </p:nvSpPr>
          <p:spPr bwMode="gray">
            <a:xfrm rot="14289961" flipV="1">
              <a:off x="3654604" y="3516580"/>
              <a:ext cx="470751" cy="475698"/>
            </a:xfrm>
            <a:custGeom>
              <a:avLst/>
              <a:gdLst/>
              <a:ahLst/>
              <a:cxnLst>
                <a:cxn ang="0">
                  <a:pos x="580" y="0"/>
                </a:cxn>
                <a:cxn ang="0">
                  <a:pos x="578" y="90"/>
                </a:cxn>
                <a:cxn ang="0">
                  <a:pos x="568" y="174"/>
                </a:cxn>
                <a:cxn ang="0">
                  <a:pos x="552" y="252"/>
                </a:cxn>
                <a:cxn ang="0">
                  <a:pos x="526" y="324"/>
                </a:cxn>
                <a:cxn ang="0">
                  <a:pos x="494" y="390"/>
                </a:cxn>
                <a:cxn ang="0">
                  <a:pos x="452" y="450"/>
                </a:cxn>
                <a:cxn ang="0">
                  <a:pos x="402" y="508"/>
                </a:cxn>
                <a:cxn ang="0">
                  <a:pos x="342" y="560"/>
                </a:cxn>
                <a:cxn ang="0">
                  <a:pos x="270" y="610"/>
                </a:cxn>
                <a:cxn ang="0">
                  <a:pos x="188" y="656"/>
                </a:cxn>
                <a:cxn ang="0">
                  <a:pos x="188" y="798"/>
                </a:cxn>
                <a:cxn ang="0">
                  <a:pos x="0" y="514"/>
                </a:cxn>
                <a:cxn ang="0">
                  <a:pos x="188" y="230"/>
                </a:cxn>
                <a:cxn ang="0">
                  <a:pos x="188" y="372"/>
                </a:cxn>
                <a:cxn ang="0">
                  <a:pos x="224" y="368"/>
                </a:cxn>
                <a:cxn ang="0">
                  <a:pos x="264" y="356"/>
                </a:cxn>
                <a:cxn ang="0">
                  <a:pos x="306" y="336"/>
                </a:cxn>
                <a:cxn ang="0">
                  <a:pos x="348" y="310"/>
                </a:cxn>
                <a:cxn ang="0">
                  <a:pos x="392" y="280"/>
                </a:cxn>
                <a:cxn ang="0">
                  <a:pos x="432" y="246"/>
                </a:cxn>
                <a:cxn ang="0">
                  <a:pos x="472" y="208"/>
                </a:cxn>
                <a:cxn ang="0">
                  <a:pos x="506" y="166"/>
                </a:cxn>
                <a:cxn ang="0">
                  <a:pos x="536" y="124"/>
                </a:cxn>
                <a:cxn ang="0">
                  <a:pos x="558" y="82"/>
                </a:cxn>
                <a:cxn ang="0">
                  <a:pos x="574" y="40"/>
                </a:cxn>
                <a:cxn ang="0">
                  <a:pos x="578" y="0"/>
                </a:cxn>
                <a:cxn ang="0">
                  <a:pos x="580" y="0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3086" name="グループ化 33"/>
          <p:cNvGrpSpPr>
            <a:grpSpLocks/>
          </p:cNvGrpSpPr>
          <p:nvPr/>
        </p:nvGrpSpPr>
        <p:grpSpPr bwMode="auto">
          <a:xfrm rot="-6240037">
            <a:off x="4167982" y="3872706"/>
            <a:ext cx="557212" cy="492125"/>
            <a:chOff x="3576019" y="3519054"/>
            <a:chExt cx="556566" cy="493016"/>
          </a:xfrm>
        </p:grpSpPr>
        <p:sp>
          <p:nvSpPr>
            <p:cNvPr id="35" name="Freeform 6"/>
            <p:cNvSpPr>
              <a:spLocks/>
            </p:cNvSpPr>
            <p:nvPr/>
          </p:nvSpPr>
          <p:spPr bwMode="gray">
            <a:xfrm rot="14289961" flipV="1">
              <a:off x="3626298" y="3448121"/>
              <a:ext cx="477112" cy="556567"/>
            </a:xfrm>
            <a:custGeom>
              <a:avLst/>
              <a:gdLst/>
              <a:ahLst/>
              <a:cxnLst>
                <a:cxn ang="0">
                  <a:pos x="580" y="0"/>
                </a:cxn>
                <a:cxn ang="0">
                  <a:pos x="578" y="90"/>
                </a:cxn>
                <a:cxn ang="0">
                  <a:pos x="568" y="174"/>
                </a:cxn>
                <a:cxn ang="0">
                  <a:pos x="552" y="252"/>
                </a:cxn>
                <a:cxn ang="0">
                  <a:pos x="526" y="324"/>
                </a:cxn>
                <a:cxn ang="0">
                  <a:pos x="494" y="390"/>
                </a:cxn>
                <a:cxn ang="0">
                  <a:pos x="452" y="450"/>
                </a:cxn>
                <a:cxn ang="0">
                  <a:pos x="402" y="508"/>
                </a:cxn>
                <a:cxn ang="0">
                  <a:pos x="342" y="560"/>
                </a:cxn>
                <a:cxn ang="0">
                  <a:pos x="270" y="610"/>
                </a:cxn>
                <a:cxn ang="0">
                  <a:pos x="188" y="656"/>
                </a:cxn>
                <a:cxn ang="0">
                  <a:pos x="188" y="798"/>
                </a:cxn>
                <a:cxn ang="0">
                  <a:pos x="0" y="514"/>
                </a:cxn>
                <a:cxn ang="0">
                  <a:pos x="188" y="230"/>
                </a:cxn>
                <a:cxn ang="0">
                  <a:pos x="188" y="372"/>
                </a:cxn>
                <a:cxn ang="0">
                  <a:pos x="224" y="368"/>
                </a:cxn>
                <a:cxn ang="0">
                  <a:pos x="264" y="356"/>
                </a:cxn>
                <a:cxn ang="0">
                  <a:pos x="306" y="336"/>
                </a:cxn>
                <a:cxn ang="0">
                  <a:pos x="348" y="310"/>
                </a:cxn>
                <a:cxn ang="0">
                  <a:pos x="392" y="280"/>
                </a:cxn>
                <a:cxn ang="0">
                  <a:pos x="432" y="246"/>
                </a:cxn>
                <a:cxn ang="0">
                  <a:pos x="472" y="208"/>
                </a:cxn>
                <a:cxn ang="0">
                  <a:pos x="506" y="166"/>
                </a:cxn>
                <a:cxn ang="0">
                  <a:pos x="536" y="124"/>
                </a:cxn>
                <a:cxn ang="0">
                  <a:pos x="558" y="82"/>
                </a:cxn>
                <a:cxn ang="0">
                  <a:pos x="574" y="40"/>
                </a:cxn>
                <a:cxn ang="0">
                  <a:pos x="578" y="0"/>
                </a:cxn>
                <a:cxn ang="0">
                  <a:pos x="580" y="0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6" name="Freeform 6"/>
            <p:cNvSpPr>
              <a:spLocks/>
            </p:cNvSpPr>
            <p:nvPr/>
          </p:nvSpPr>
          <p:spPr bwMode="gray">
            <a:xfrm rot="14289961" flipV="1">
              <a:off x="3628127" y="3480842"/>
              <a:ext cx="470751" cy="475698"/>
            </a:xfrm>
            <a:custGeom>
              <a:avLst/>
              <a:gdLst/>
              <a:ahLst/>
              <a:cxnLst>
                <a:cxn ang="0">
                  <a:pos x="580" y="0"/>
                </a:cxn>
                <a:cxn ang="0">
                  <a:pos x="578" y="90"/>
                </a:cxn>
                <a:cxn ang="0">
                  <a:pos x="568" y="174"/>
                </a:cxn>
                <a:cxn ang="0">
                  <a:pos x="552" y="252"/>
                </a:cxn>
                <a:cxn ang="0">
                  <a:pos x="526" y="324"/>
                </a:cxn>
                <a:cxn ang="0">
                  <a:pos x="494" y="390"/>
                </a:cxn>
                <a:cxn ang="0">
                  <a:pos x="452" y="450"/>
                </a:cxn>
                <a:cxn ang="0">
                  <a:pos x="402" y="508"/>
                </a:cxn>
                <a:cxn ang="0">
                  <a:pos x="342" y="560"/>
                </a:cxn>
                <a:cxn ang="0">
                  <a:pos x="270" y="610"/>
                </a:cxn>
                <a:cxn ang="0">
                  <a:pos x="188" y="656"/>
                </a:cxn>
                <a:cxn ang="0">
                  <a:pos x="188" y="798"/>
                </a:cxn>
                <a:cxn ang="0">
                  <a:pos x="0" y="514"/>
                </a:cxn>
                <a:cxn ang="0">
                  <a:pos x="188" y="230"/>
                </a:cxn>
                <a:cxn ang="0">
                  <a:pos x="188" y="372"/>
                </a:cxn>
                <a:cxn ang="0">
                  <a:pos x="224" y="368"/>
                </a:cxn>
                <a:cxn ang="0">
                  <a:pos x="264" y="356"/>
                </a:cxn>
                <a:cxn ang="0">
                  <a:pos x="306" y="336"/>
                </a:cxn>
                <a:cxn ang="0">
                  <a:pos x="348" y="310"/>
                </a:cxn>
                <a:cxn ang="0">
                  <a:pos x="392" y="280"/>
                </a:cxn>
                <a:cxn ang="0">
                  <a:pos x="432" y="246"/>
                </a:cxn>
                <a:cxn ang="0">
                  <a:pos x="472" y="208"/>
                </a:cxn>
                <a:cxn ang="0">
                  <a:pos x="506" y="166"/>
                </a:cxn>
                <a:cxn ang="0">
                  <a:pos x="536" y="124"/>
                </a:cxn>
                <a:cxn ang="0">
                  <a:pos x="558" y="82"/>
                </a:cxn>
                <a:cxn ang="0">
                  <a:pos x="574" y="40"/>
                </a:cxn>
                <a:cxn ang="0">
                  <a:pos x="578" y="0"/>
                </a:cxn>
                <a:cxn ang="0">
                  <a:pos x="580" y="0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3087" name="グループ化 36"/>
          <p:cNvGrpSpPr>
            <a:grpSpLocks/>
          </p:cNvGrpSpPr>
          <p:nvPr/>
        </p:nvGrpSpPr>
        <p:grpSpPr bwMode="auto">
          <a:xfrm rot="10326343">
            <a:off x="4530725" y="3536950"/>
            <a:ext cx="557213" cy="493713"/>
            <a:chOff x="3576019" y="3519054"/>
            <a:chExt cx="556566" cy="493016"/>
          </a:xfrm>
        </p:grpSpPr>
        <p:sp>
          <p:nvSpPr>
            <p:cNvPr id="38" name="Freeform 6"/>
            <p:cNvSpPr>
              <a:spLocks/>
            </p:cNvSpPr>
            <p:nvPr/>
          </p:nvSpPr>
          <p:spPr bwMode="gray">
            <a:xfrm rot="14289961" flipV="1">
              <a:off x="3616202" y="3495348"/>
              <a:ext cx="477163" cy="556565"/>
            </a:xfrm>
            <a:custGeom>
              <a:avLst/>
              <a:gdLst/>
              <a:ahLst/>
              <a:cxnLst>
                <a:cxn ang="0">
                  <a:pos x="580" y="0"/>
                </a:cxn>
                <a:cxn ang="0">
                  <a:pos x="578" y="90"/>
                </a:cxn>
                <a:cxn ang="0">
                  <a:pos x="568" y="174"/>
                </a:cxn>
                <a:cxn ang="0">
                  <a:pos x="552" y="252"/>
                </a:cxn>
                <a:cxn ang="0">
                  <a:pos x="526" y="324"/>
                </a:cxn>
                <a:cxn ang="0">
                  <a:pos x="494" y="390"/>
                </a:cxn>
                <a:cxn ang="0">
                  <a:pos x="452" y="450"/>
                </a:cxn>
                <a:cxn ang="0">
                  <a:pos x="402" y="508"/>
                </a:cxn>
                <a:cxn ang="0">
                  <a:pos x="342" y="560"/>
                </a:cxn>
                <a:cxn ang="0">
                  <a:pos x="270" y="610"/>
                </a:cxn>
                <a:cxn ang="0">
                  <a:pos x="188" y="656"/>
                </a:cxn>
                <a:cxn ang="0">
                  <a:pos x="188" y="798"/>
                </a:cxn>
                <a:cxn ang="0">
                  <a:pos x="0" y="514"/>
                </a:cxn>
                <a:cxn ang="0">
                  <a:pos x="188" y="230"/>
                </a:cxn>
                <a:cxn ang="0">
                  <a:pos x="188" y="372"/>
                </a:cxn>
                <a:cxn ang="0">
                  <a:pos x="224" y="368"/>
                </a:cxn>
                <a:cxn ang="0">
                  <a:pos x="264" y="356"/>
                </a:cxn>
                <a:cxn ang="0">
                  <a:pos x="306" y="336"/>
                </a:cxn>
                <a:cxn ang="0">
                  <a:pos x="348" y="310"/>
                </a:cxn>
                <a:cxn ang="0">
                  <a:pos x="392" y="280"/>
                </a:cxn>
                <a:cxn ang="0">
                  <a:pos x="432" y="246"/>
                </a:cxn>
                <a:cxn ang="0">
                  <a:pos x="472" y="208"/>
                </a:cxn>
                <a:cxn ang="0">
                  <a:pos x="506" y="166"/>
                </a:cxn>
                <a:cxn ang="0">
                  <a:pos x="536" y="124"/>
                </a:cxn>
                <a:cxn ang="0">
                  <a:pos x="558" y="82"/>
                </a:cxn>
                <a:cxn ang="0">
                  <a:pos x="574" y="40"/>
                </a:cxn>
                <a:cxn ang="0">
                  <a:pos x="578" y="0"/>
                </a:cxn>
                <a:cxn ang="0">
                  <a:pos x="580" y="0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39" name="Freeform 6"/>
            <p:cNvSpPr>
              <a:spLocks/>
            </p:cNvSpPr>
            <p:nvPr/>
          </p:nvSpPr>
          <p:spPr bwMode="gray">
            <a:xfrm rot="14289961" flipV="1">
              <a:off x="3621557" y="3548889"/>
              <a:ext cx="470822" cy="475697"/>
            </a:xfrm>
            <a:custGeom>
              <a:avLst/>
              <a:gdLst/>
              <a:ahLst/>
              <a:cxnLst>
                <a:cxn ang="0">
                  <a:pos x="580" y="0"/>
                </a:cxn>
                <a:cxn ang="0">
                  <a:pos x="578" y="90"/>
                </a:cxn>
                <a:cxn ang="0">
                  <a:pos x="568" y="174"/>
                </a:cxn>
                <a:cxn ang="0">
                  <a:pos x="552" y="252"/>
                </a:cxn>
                <a:cxn ang="0">
                  <a:pos x="526" y="324"/>
                </a:cxn>
                <a:cxn ang="0">
                  <a:pos x="494" y="390"/>
                </a:cxn>
                <a:cxn ang="0">
                  <a:pos x="452" y="450"/>
                </a:cxn>
                <a:cxn ang="0">
                  <a:pos x="402" y="508"/>
                </a:cxn>
                <a:cxn ang="0">
                  <a:pos x="342" y="560"/>
                </a:cxn>
                <a:cxn ang="0">
                  <a:pos x="270" y="610"/>
                </a:cxn>
                <a:cxn ang="0">
                  <a:pos x="188" y="656"/>
                </a:cxn>
                <a:cxn ang="0">
                  <a:pos x="188" y="798"/>
                </a:cxn>
                <a:cxn ang="0">
                  <a:pos x="0" y="514"/>
                </a:cxn>
                <a:cxn ang="0">
                  <a:pos x="188" y="230"/>
                </a:cxn>
                <a:cxn ang="0">
                  <a:pos x="188" y="372"/>
                </a:cxn>
                <a:cxn ang="0">
                  <a:pos x="224" y="368"/>
                </a:cxn>
                <a:cxn ang="0">
                  <a:pos x="264" y="356"/>
                </a:cxn>
                <a:cxn ang="0">
                  <a:pos x="306" y="336"/>
                </a:cxn>
                <a:cxn ang="0">
                  <a:pos x="348" y="310"/>
                </a:cxn>
                <a:cxn ang="0">
                  <a:pos x="392" y="280"/>
                </a:cxn>
                <a:cxn ang="0">
                  <a:pos x="432" y="246"/>
                </a:cxn>
                <a:cxn ang="0">
                  <a:pos x="472" y="208"/>
                </a:cxn>
                <a:cxn ang="0">
                  <a:pos x="506" y="166"/>
                </a:cxn>
                <a:cxn ang="0">
                  <a:pos x="536" y="124"/>
                </a:cxn>
                <a:cxn ang="0">
                  <a:pos x="558" y="82"/>
                </a:cxn>
                <a:cxn ang="0">
                  <a:pos x="574" y="40"/>
                </a:cxn>
                <a:cxn ang="0">
                  <a:pos x="578" y="0"/>
                </a:cxn>
                <a:cxn ang="0">
                  <a:pos x="580" y="0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Arial" charset="0"/>
                <a:ea typeface="ＭＳ Ｐゴシック" charset="-128"/>
              </a:endParaRPr>
            </a:p>
          </p:txBody>
        </p:sp>
      </p:grpSp>
      <p:grpSp>
        <p:nvGrpSpPr>
          <p:cNvPr id="3088" name="グループ化 39"/>
          <p:cNvGrpSpPr>
            <a:grpSpLocks/>
          </p:cNvGrpSpPr>
          <p:nvPr/>
        </p:nvGrpSpPr>
        <p:grpSpPr bwMode="auto">
          <a:xfrm rot="5911111">
            <a:off x="4146550" y="3133725"/>
            <a:ext cx="557213" cy="493713"/>
            <a:chOff x="3576019" y="3519054"/>
            <a:chExt cx="556566" cy="493016"/>
          </a:xfrm>
        </p:grpSpPr>
        <p:sp>
          <p:nvSpPr>
            <p:cNvPr id="41" name="Freeform 6"/>
            <p:cNvSpPr>
              <a:spLocks/>
            </p:cNvSpPr>
            <p:nvPr/>
          </p:nvSpPr>
          <p:spPr bwMode="gray">
            <a:xfrm rot="14289961" flipV="1">
              <a:off x="3615327" y="3495353"/>
              <a:ext cx="477163" cy="556565"/>
            </a:xfrm>
            <a:custGeom>
              <a:avLst/>
              <a:gdLst/>
              <a:ahLst/>
              <a:cxnLst>
                <a:cxn ang="0">
                  <a:pos x="580" y="0"/>
                </a:cxn>
                <a:cxn ang="0">
                  <a:pos x="578" y="90"/>
                </a:cxn>
                <a:cxn ang="0">
                  <a:pos x="568" y="174"/>
                </a:cxn>
                <a:cxn ang="0">
                  <a:pos x="552" y="252"/>
                </a:cxn>
                <a:cxn ang="0">
                  <a:pos x="526" y="324"/>
                </a:cxn>
                <a:cxn ang="0">
                  <a:pos x="494" y="390"/>
                </a:cxn>
                <a:cxn ang="0">
                  <a:pos x="452" y="450"/>
                </a:cxn>
                <a:cxn ang="0">
                  <a:pos x="402" y="508"/>
                </a:cxn>
                <a:cxn ang="0">
                  <a:pos x="342" y="560"/>
                </a:cxn>
                <a:cxn ang="0">
                  <a:pos x="270" y="610"/>
                </a:cxn>
                <a:cxn ang="0">
                  <a:pos x="188" y="656"/>
                </a:cxn>
                <a:cxn ang="0">
                  <a:pos x="188" y="798"/>
                </a:cxn>
                <a:cxn ang="0">
                  <a:pos x="0" y="514"/>
                </a:cxn>
                <a:cxn ang="0">
                  <a:pos x="188" y="230"/>
                </a:cxn>
                <a:cxn ang="0">
                  <a:pos x="188" y="372"/>
                </a:cxn>
                <a:cxn ang="0">
                  <a:pos x="224" y="368"/>
                </a:cxn>
                <a:cxn ang="0">
                  <a:pos x="264" y="356"/>
                </a:cxn>
                <a:cxn ang="0">
                  <a:pos x="306" y="336"/>
                </a:cxn>
                <a:cxn ang="0">
                  <a:pos x="348" y="310"/>
                </a:cxn>
                <a:cxn ang="0">
                  <a:pos x="392" y="280"/>
                </a:cxn>
                <a:cxn ang="0">
                  <a:pos x="432" y="246"/>
                </a:cxn>
                <a:cxn ang="0">
                  <a:pos x="472" y="208"/>
                </a:cxn>
                <a:cxn ang="0">
                  <a:pos x="506" y="166"/>
                </a:cxn>
                <a:cxn ang="0">
                  <a:pos x="536" y="124"/>
                </a:cxn>
                <a:cxn ang="0">
                  <a:pos x="558" y="82"/>
                </a:cxn>
                <a:cxn ang="0">
                  <a:pos x="574" y="40"/>
                </a:cxn>
                <a:cxn ang="0">
                  <a:pos x="578" y="0"/>
                </a:cxn>
                <a:cxn ang="0">
                  <a:pos x="580" y="0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Arial" charset="0"/>
                <a:ea typeface="ＭＳ Ｐゴシック" charset="-128"/>
              </a:endParaRPr>
            </a:p>
          </p:txBody>
        </p:sp>
        <p:sp>
          <p:nvSpPr>
            <p:cNvPr id="42" name="Freeform 6"/>
            <p:cNvSpPr>
              <a:spLocks/>
            </p:cNvSpPr>
            <p:nvPr/>
          </p:nvSpPr>
          <p:spPr bwMode="gray">
            <a:xfrm rot="14289961" flipV="1">
              <a:off x="3651038" y="3522900"/>
              <a:ext cx="470821" cy="475697"/>
            </a:xfrm>
            <a:custGeom>
              <a:avLst/>
              <a:gdLst/>
              <a:ahLst/>
              <a:cxnLst>
                <a:cxn ang="0">
                  <a:pos x="580" y="0"/>
                </a:cxn>
                <a:cxn ang="0">
                  <a:pos x="578" y="90"/>
                </a:cxn>
                <a:cxn ang="0">
                  <a:pos x="568" y="174"/>
                </a:cxn>
                <a:cxn ang="0">
                  <a:pos x="552" y="252"/>
                </a:cxn>
                <a:cxn ang="0">
                  <a:pos x="526" y="324"/>
                </a:cxn>
                <a:cxn ang="0">
                  <a:pos x="494" y="390"/>
                </a:cxn>
                <a:cxn ang="0">
                  <a:pos x="452" y="450"/>
                </a:cxn>
                <a:cxn ang="0">
                  <a:pos x="402" y="508"/>
                </a:cxn>
                <a:cxn ang="0">
                  <a:pos x="342" y="560"/>
                </a:cxn>
                <a:cxn ang="0">
                  <a:pos x="270" y="610"/>
                </a:cxn>
                <a:cxn ang="0">
                  <a:pos x="188" y="656"/>
                </a:cxn>
                <a:cxn ang="0">
                  <a:pos x="188" y="798"/>
                </a:cxn>
                <a:cxn ang="0">
                  <a:pos x="0" y="514"/>
                </a:cxn>
                <a:cxn ang="0">
                  <a:pos x="188" y="230"/>
                </a:cxn>
                <a:cxn ang="0">
                  <a:pos x="188" y="372"/>
                </a:cxn>
                <a:cxn ang="0">
                  <a:pos x="224" y="368"/>
                </a:cxn>
                <a:cxn ang="0">
                  <a:pos x="264" y="356"/>
                </a:cxn>
                <a:cxn ang="0">
                  <a:pos x="306" y="336"/>
                </a:cxn>
                <a:cxn ang="0">
                  <a:pos x="348" y="310"/>
                </a:cxn>
                <a:cxn ang="0">
                  <a:pos x="392" y="280"/>
                </a:cxn>
                <a:cxn ang="0">
                  <a:pos x="432" y="246"/>
                </a:cxn>
                <a:cxn ang="0">
                  <a:pos x="472" y="208"/>
                </a:cxn>
                <a:cxn ang="0">
                  <a:pos x="506" y="166"/>
                </a:cxn>
                <a:cxn ang="0">
                  <a:pos x="536" y="124"/>
                </a:cxn>
                <a:cxn ang="0">
                  <a:pos x="558" y="82"/>
                </a:cxn>
                <a:cxn ang="0">
                  <a:pos x="574" y="40"/>
                </a:cxn>
                <a:cxn ang="0">
                  <a:pos x="578" y="0"/>
                </a:cxn>
                <a:cxn ang="0">
                  <a:pos x="580" y="0"/>
                </a:cxn>
              </a:cxnLst>
              <a:rect l="0" t="0" r="r" b="b"/>
              <a:pathLst>
                <a:path w="580" h="798">
                  <a:moveTo>
                    <a:pt x="580" y="0"/>
                  </a:moveTo>
                  <a:lnTo>
                    <a:pt x="578" y="90"/>
                  </a:lnTo>
                  <a:lnTo>
                    <a:pt x="568" y="174"/>
                  </a:lnTo>
                  <a:lnTo>
                    <a:pt x="552" y="252"/>
                  </a:lnTo>
                  <a:lnTo>
                    <a:pt x="526" y="324"/>
                  </a:lnTo>
                  <a:lnTo>
                    <a:pt x="494" y="390"/>
                  </a:lnTo>
                  <a:lnTo>
                    <a:pt x="452" y="450"/>
                  </a:lnTo>
                  <a:lnTo>
                    <a:pt x="402" y="508"/>
                  </a:lnTo>
                  <a:lnTo>
                    <a:pt x="342" y="560"/>
                  </a:lnTo>
                  <a:lnTo>
                    <a:pt x="270" y="610"/>
                  </a:lnTo>
                  <a:lnTo>
                    <a:pt x="188" y="656"/>
                  </a:lnTo>
                  <a:lnTo>
                    <a:pt x="188" y="798"/>
                  </a:lnTo>
                  <a:lnTo>
                    <a:pt x="0" y="514"/>
                  </a:lnTo>
                  <a:lnTo>
                    <a:pt x="188" y="230"/>
                  </a:lnTo>
                  <a:lnTo>
                    <a:pt x="188" y="372"/>
                  </a:lnTo>
                  <a:lnTo>
                    <a:pt x="224" y="368"/>
                  </a:lnTo>
                  <a:lnTo>
                    <a:pt x="264" y="356"/>
                  </a:lnTo>
                  <a:lnTo>
                    <a:pt x="306" y="336"/>
                  </a:lnTo>
                  <a:lnTo>
                    <a:pt x="348" y="310"/>
                  </a:lnTo>
                  <a:lnTo>
                    <a:pt x="392" y="280"/>
                  </a:lnTo>
                  <a:lnTo>
                    <a:pt x="432" y="246"/>
                  </a:lnTo>
                  <a:lnTo>
                    <a:pt x="472" y="208"/>
                  </a:lnTo>
                  <a:lnTo>
                    <a:pt x="506" y="166"/>
                  </a:lnTo>
                  <a:lnTo>
                    <a:pt x="536" y="124"/>
                  </a:lnTo>
                  <a:lnTo>
                    <a:pt x="558" y="82"/>
                  </a:lnTo>
                  <a:lnTo>
                    <a:pt x="574" y="40"/>
                  </a:lnTo>
                  <a:lnTo>
                    <a:pt x="578" y="0"/>
                  </a:lnTo>
                  <a:lnTo>
                    <a:pt x="58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latin typeface="Arial" charset="0"/>
                <a:ea typeface="ＭＳ Ｐゴシック" charset="-128"/>
              </a:endParaRPr>
            </a:p>
          </p:txBody>
        </p:sp>
      </p:grpSp>
      <p:sp>
        <p:nvSpPr>
          <p:cNvPr id="3089" name="Text Box 3"/>
          <p:cNvSpPr txBox="1">
            <a:spLocks noChangeArrowheads="1"/>
          </p:cNvSpPr>
          <p:nvPr/>
        </p:nvSpPr>
        <p:spPr bwMode="auto">
          <a:xfrm>
            <a:off x="4932363" y="3933825"/>
            <a:ext cx="3960812" cy="100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4295" tIns="8890" rIns="74295" bIns="8890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just" eaLnBrk="1" hangingPunct="1"/>
            <a:r>
              <a:rPr lang="ja-JP" altLang="en-US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ステップ</a:t>
            </a:r>
            <a:r>
              <a:rPr lang="en-US" altLang="ja-JP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3</a:t>
            </a:r>
            <a:r>
              <a:rPr lang="ja-JP" altLang="en-US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</a:t>
            </a:r>
            <a:endParaRPr lang="en-US" altLang="ja-JP" sz="1200" b="1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algn="just" eaLnBrk="1" hangingPunct="1"/>
            <a:r>
              <a:rPr lang="ja-JP" altLang="en-US" sz="1200" b="1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　</a:t>
            </a:r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でも、本当は保健師としてどうなってほしいの？</a:t>
            </a:r>
            <a:endParaRPr lang="en-US" altLang="ja-JP" sz="120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  <a:p>
            <a:pPr algn="just" eaLnBrk="1" hangingPunct="1"/>
            <a:r>
              <a:rPr lang="ja-JP" altLang="en-US" sz="120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ＭＳ Ｐゴシック" panose="020B0600070205080204" pitchFamily="50" charset="-128"/>
              </a:rPr>
              <a:t>めざす姿は？キャップは何かな？</a:t>
            </a:r>
            <a:endParaRPr lang="en-US" altLang="ja-JP" sz="1200">
              <a:latin typeface="HG丸ｺﾞｼｯｸM-PRO" panose="020F0600000000000000" pitchFamily="50" charset="-128"/>
              <a:ea typeface="HG丸ｺﾞｼｯｸM-PRO" panose="020F0600000000000000" pitchFamily="50" charset="-128"/>
              <a:cs typeface="ＭＳ Ｐゴシック" panose="020B0600070205080204" pitchFamily="50" charset="-128"/>
            </a:endParaRP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4787900" y="1125538"/>
            <a:ext cx="3960813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74295" tIns="8890" rIns="74295" bIns="8890"/>
          <a:lstStyle/>
          <a:p>
            <a:pPr algn="just">
              <a:defRPr/>
            </a:pPr>
            <a:r>
              <a:rPr lang="ja-JP" alt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ステップ</a:t>
            </a:r>
            <a:r>
              <a:rPr lang="en-US" altLang="ja-JP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4</a:t>
            </a:r>
          </a:p>
          <a:p>
            <a:pPr algn="just">
              <a:defRPr/>
            </a:pP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　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それを埋めるには、どうしたらいいの？何が必要？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  <a:cs typeface="ＭＳ Ｐゴシック" charset="-128"/>
            </a:endParaRPr>
          </a:p>
          <a:p>
            <a:pPr algn="just">
              <a:defRPr/>
            </a:pP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（使える地域の事業や支援、制度、人脈、不足のサービス）</a:t>
            </a:r>
            <a:endParaRPr lang="en-US" altLang="ja-JP" sz="1100" dirty="0">
              <a:latin typeface="HG丸ｺﾞｼｯｸM-PRO" pitchFamily="50" charset="-128"/>
              <a:ea typeface="HG丸ｺﾞｼｯｸM-PRO" pitchFamily="50" charset="-128"/>
              <a:cs typeface="ＭＳ Ｐゴシック" charset="-128"/>
            </a:endParaRPr>
          </a:p>
          <a:p>
            <a:pPr algn="just">
              <a:defRPr/>
            </a:pP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  <a:cs typeface="ＭＳ Ｐゴシック" charset="-128"/>
              </a:rPr>
              <a:t>　事業や支援の改善・創設の提案は？</a:t>
            </a:r>
            <a:endParaRPr lang="en-US" altLang="ja-JP" sz="1100" dirty="0">
              <a:latin typeface="HG丸ｺﾞｼｯｸM-PRO" pitchFamily="50" charset="-128"/>
              <a:ea typeface="HG丸ｺﾞｼｯｸM-PRO" pitchFamily="50" charset="-128"/>
              <a:cs typeface="ＭＳ Ｐゴシック" charset="-128"/>
            </a:endParaRPr>
          </a:p>
        </p:txBody>
      </p:sp>
      <p:pic>
        <p:nvPicPr>
          <p:cNvPr id="3091" name="Picture 2" descr="マイホーム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876925"/>
            <a:ext cx="9144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92" name="t64089865" descr="http://sr.photos1.fotosearch.com/bthumb/CSP/CSP992/k1298827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2997200"/>
            <a:ext cx="827087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角丸四角形吹き出し 32"/>
          <p:cNvSpPr/>
          <p:nvPr/>
        </p:nvSpPr>
        <p:spPr>
          <a:xfrm>
            <a:off x="5580063" y="3213100"/>
            <a:ext cx="1871662" cy="360363"/>
          </a:xfrm>
          <a:prstGeom prst="wedgeRoundRectCallout">
            <a:avLst>
              <a:gd name="adj1" fmla="val 67879"/>
              <a:gd name="adj2" fmla="val 12796"/>
              <a:gd name="adj3" fmla="val 1666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5795963" y="3284538"/>
            <a:ext cx="158432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ja-JP" altLang="en-US" sz="1050" dirty="0">
                <a:latin typeface="Arial" charset="0"/>
              </a:rPr>
              <a:t>真の計画の入り口だぞ</a:t>
            </a:r>
          </a:p>
        </p:txBody>
      </p:sp>
      <p:sp>
        <p:nvSpPr>
          <p:cNvPr id="3095" name="テキスト ボックス 14"/>
          <p:cNvSpPr txBox="1">
            <a:spLocks noChangeArrowheads="1"/>
          </p:cNvSpPr>
          <p:nvPr/>
        </p:nvSpPr>
        <p:spPr bwMode="auto">
          <a:xfrm>
            <a:off x="7235825" y="6669088"/>
            <a:ext cx="1908175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900"/>
              <a:t>日本看護協会健康政策部保健師課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150</Words>
  <Application>Microsoft Office PowerPoint</Application>
  <PresentationFormat>画面に合わせる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Arial</vt:lpstr>
      <vt:lpstr>ＭＳ Ｐゴシック</vt:lpstr>
      <vt:lpstr>Calibri</vt:lpstr>
      <vt:lpstr>HG丸ｺﾞｼｯｸM-PRO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2013-06-11T07:13:41Z</dcterms:created>
  <dcterms:modified xsi:type="dcterms:W3CDTF">2017-08-31T00:32:10Z</dcterms:modified>
</cp:coreProperties>
</file>